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2" r:id="rId5"/>
    <p:sldId id="266" r:id="rId6"/>
    <p:sldId id="263" r:id="rId7"/>
    <p:sldId id="265" r:id="rId8"/>
    <p:sldId id="260" r:id="rId9"/>
    <p:sldId id="26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1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09"/>
  </p:normalViewPr>
  <p:slideViewPr>
    <p:cSldViewPr snapToGrid="0" snapToObjects="1">
      <p:cViewPr varScale="1">
        <p:scale>
          <a:sx n="114" d="100"/>
          <a:sy n="114" d="100"/>
        </p:scale>
        <p:origin x="47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C33B4-553D-1541-AD5D-08297260D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881159-671E-944B-B114-70F3DB39E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9EFDF-DCBE-BF47-979F-58B29CF73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pPr/>
              <a:t>9/21/21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8CDCF-B94F-E847-9A73-32C94F998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06EEE-0954-5B4D-A8C1-44F151AC4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77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FC96-9BDE-4040-934C-34AF15F1F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F18BBD-50C3-E84A-98EC-0FC9B836F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7C399-5746-224E-BA81-BA3D9DA9C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pPr/>
              <a:t>9/21/21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6FDEC-BE57-874A-AE24-03D741D8F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CD21A-AC61-8441-A884-F98CC006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56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990E91-A281-4B4F-B58C-C2840B2EFC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F4601-EB32-E74C-8A7C-4B2CCC69B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8CB54-7057-F943-A4D2-009F5031D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pPr/>
              <a:t>9/21/21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76F07-C910-8E4E-8F20-8F448E51F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F037C-3E1F-A84F-BC55-98875F4F6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6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601B8-3CFD-4645-BEBF-EC1FCDBF1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0E86E-677C-4740-9A56-52C342B6E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8A455-911F-0045-832B-024D3197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pPr/>
              <a:t>9/21/21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08C05-7633-FD4A-A282-7EA665D44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322C9-194B-D44A-90A7-D297E184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6B2EA-7D23-9D4F-88E3-33FDEC1B0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B5E61-1B05-0F43-8EE8-D3CACB075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90EEE-B386-D14B-9C78-9B500DE78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pPr/>
              <a:t>9/21/21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920F7-80B3-884B-882E-D0937F38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434EB-8E0C-0841-8BFA-9BC3ADA99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46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10618-E942-3F4D-95E7-B527FBBC1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E4A01-BBC5-4F4C-AB5E-4DE4944304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2D768D-3A28-374D-A872-62DA319F16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DE3BB0-5F83-5B43-8111-7D114E5FF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pPr/>
              <a:t>9/21/21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7F973-B44C-5C42-996A-1C4203DC5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296DE-D323-564C-A781-FC00D01CB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1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67D55-4D23-8B4C-AF92-6592D8BA2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61190-BFBE-664B-83BE-BF60286BB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0A0099-1243-E945-83B0-F987DA952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F6F6CE-57FB-E942-BE01-C5BE5DCE99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868CAE-2DC0-3F43-AAB6-D4DD6A519E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94E3F0-0924-964D-872A-C11C3BC10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pPr/>
              <a:t>9/21/21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4B11DC-34B6-FA47-8958-30AE0829C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780DC-28A7-3B47-9F0F-25A5C77D9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5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26C2-EA9E-2846-9767-2B4EFA410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2B53D-D6D6-C34D-8170-E686903BE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pPr/>
              <a:t>9/21/21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AE2D8F-C8E5-C347-9459-A266F4423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8A7B99-0E61-6841-BB03-1A98102D1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7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C52232-2A60-AC42-BDE1-DBD875BA3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pPr/>
              <a:t>9/21/21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8F3116-CD4C-6647-9788-DCFE0B241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F06F61-3C38-BA4C-A55A-FDBF12E17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D1951-E0E3-5343-BB7E-48ED991ED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20655-8ED0-6B47-89C4-ED84A93FC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00782E-CD89-3D4C-B048-002D1D6FD6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BE98B-EF03-7942-B018-598BF952F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pPr/>
              <a:t>9/21/21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98D2A-760E-B545-A25D-C9264F0A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75CCAD-3290-1146-AC73-A0A4C4BF8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39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5577B-028B-AB48-BE1E-E3683E03C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247E13-6D24-FE46-8178-EAC760BA77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1EDC6E-031B-0349-8687-FB8E10A4A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E4514-82DB-794A-B4B5-DD7A599A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36F5-38FD-F84D-BB6D-622D445E164F}" type="datetimeFigureOut">
              <a:rPr lang="en-US" smtClean="0"/>
              <a:pPr/>
              <a:t>9/21/21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F064E-1A3E-7B45-BF33-885C8E886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ECA7B-B9C3-514C-9696-ADA634205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4BFE2-2A23-3045-8030-EB2EA5819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3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00C48-66CA-F747-8347-F2D34858E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3E954D-C341-CA4C-8D30-415450F4A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A852D-B7F0-8A4B-931D-5A093103F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336F5-38FD-F84D-BB6D-622D445E164F}" type="datetimeFigureOut">
              <a:rPr lang="en-US" smtClean="0"/>
              <a:pPr/>
              <a:t>9/21/21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66ED2-D518-F344-B927-D850E9FF5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0AB67-4EE5-E043-AF1B-87454E906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4BFE2-2A23-3045-8030-EB2EA5819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9E7893-E746-3D48-897C-C5BD37C27D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3600" dirty="0">
                <a:latin typeface="HYXiaoBoGangGuJ" pitchFamily="18" charset="-122"/>
                <a:ea typeface="HYXiaoBoGangGuJ" pitchFamily="18" charset="-122"/>
              </a:rPr>
              <a:t>禹唐体育营销大会</a:t>
            </a:r>
            <a:r>
              <a:rPr lang="en-US" altLang="zh-CN" sz="3600" dirty="0">
                <a:latin typeface="HYXiaoBoGangGuJ" pitchFamily="18" charset="-122"/>
                <a:ea typeface="HYXiaoBoGangGuJ" pitchFamily="18" charset="-122"/>
              </a:rPr>
              <a:t>·</a:t>
            </a:r>
            <a:r>
              <a:rPr lang="zh-CN" altLang="en-US" sz="3600" dirty="0">
                <a:latin typeface="HYXiaoBoGangGuJ" pitchFamily="18" charset="-122"/>
                <a:ea typeface="HYXiaoBoGangGuJ" pitchFamily="18" charset="-122"/>
              </a:rPr>
              <a:t>营销项目推介报名表</a:t>
            </a:r>
            <a:endParaRPr lang="en-US" altLang="zh-CN" sz="3600" dirty="0">
              <a:latin typeface="HYXiaoBoGangGuJ" pitchFamily="18" charset="-122"/>
              <a:ea typeface="HYXiaoBoGangGuJ" pitchFamily="18" charset="-122"/>
            </a:endParaRPr>
          </a:p>
          <a:p>
            <a:r>
              <a:rPr lang="zh-CN" altLang="en-US" dirty="0">
                <a:solidFill>
                  <a:srgbClr val="C00000"/>
                </a:solidFill>
                <a:latin typeface="HYXiaoBoGangGuJ" pitchFamily="18" charset="-122"/>
                <a:ea typeface="HYXiaoBoGangGuJ" pitchFamily="18" charset="-122"/>
              </a:rPr>
              <a:t>（</a:t>
            </a:r>
            <a:r>
              <a:rPr lang="en-US" altLang="zh-CN" dirty="0">
                <a:solidFill>
                  <a:srgbClr val="C00000"/>
                </a:solidFill>
                <a:latin typeface="HYXiaoBoGangGuJ" pitchFamily="18" charset="-122"/>
                <a:ea typeface="HYXiaoBoGangGuJ" pitchFamily="18" charset="-122"/>
              </a:rPr>
              <a:t>2022</a:t>
            </a:r>
            <a:r>
              <a:rPr lang="zh-CN" altLang="en-US" dirty="0">
                <a:solidFill>
                  <a:srgbClr val="C00000"/>
                </a:solidFill>
                <a:latin typeface="HYXiaoBoGangGuJ" pitchFamily="18" charset="-122"/>
                <a:ea typeface="HYXiaoBoGangGuJ" pitchFamily="18" charset="-122"/>
              </a:rPr>
              <a:t>赛事资源类）</a:t>
            </a:r>
            <a:endParaRPr lang="en-US" dirty="0">
              <a:solidFill>
                <a:srgbClr val="C00000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CED1972-FA00-174A-B7F8-B9F185ECF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0687" y="834473"/>
            <a:ext cx="3730626" cy="243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383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90293" y="1658201"/>
            <a:ext cx="7950819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请提供赛事简要的招商方案，将用于推介会现场展示及上传禹唐体育项目平台。</a:t>
            </a:r>
            <a:endParaRPr lang="en-US" altLang="zh-CN" sz="1400" b="1" spc="300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可直接附于本报名材料后，或以邮件等其他方式发送至禹唐体育。</a:t>
            </a:r>
            <a:endParaRPr lang="en-US" altLang="zh-CN" sz="1400" b="1" spc="300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填写过程中如有相关问题，可及时与禹唐体育联系，电话：</a:t>
            </a:r>
            <a:r>
              <a:rPr lang="en-US" altLang="zh-CN" sz="1400" b="1" spc="300" dirty="0">
                <a:latin typeface="微软雅黑" pitchFamily="34" charset="-122"/>
                <a:ea typeface="微软雅黑" pitchFamily="34" charset="-122"/>
              </a:rPr>
              <a:t>010-67178766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209F07-94DE-8A46-B2C7-1EB6790361CB}"/>
              </a:ext>
            </a:extLst>
          </p:cNvPr>
          <p:cNvSpPr txBox="1"/>
          <p:nvPr/>
        </p:nvSpPr>
        <p:spPr>
          <a:xfrm>
            <a:off x="1847385" y="659428"/>
            <a:ext cx="5208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赛事方案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968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D88A6-AB03-E34A-98E2-3B664AF1D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59429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请提供用于推介的赛事主</a:t>
            </a:r>
            <a:r>
              <a:rPr lang="en-US" b="1" dirty="0" err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logo，AI</a:t>
            </a: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及</a:t>
            </a:r>
            <a:r>
              <a:rPr lang="en-US" b="1" dirty="0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JPG</a:t>
            </a: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格式各一（以附件形式发送）。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ja-JP" altLang="en-US" b="1">
                <a:solidFill>
                  <a:srgbClr val="14106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为保证推介赛事的统一展示，请遵照模板中的版块分类填写，各版块内可根据需求增减内容页数；填写时，请将模板中的提示说明文字删除。</a:t>
            </a:r>
            <a:endParaRPr lang="en-US" altLang="ja-JP" b="1" dirty="0">
              <a:solidFill>
                <a:srgbClr val="14106F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0" indent="0">
              <a:lnSpc>
                <a:spcPct val="170000"/>
              </a:lnSpc>
              <a:buNone/>
            </a:pPr>
            <a:endParaRPr lang="ja-JP" altLang="en-US" b="1">
              <a:solidFill>
                <a:srgbClr val="14106F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>
              <a:lnSpc>
                <a:spcPct val="120000"/>
              </a:lnSpc>
            </a:pP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格式：赛事介绍的</a:t>
            </a:r>
            <a:r>
              <a:rPr lang="en-US" sz="2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PPT</a:t>
            </a: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页面比例为</a:t>
            </a:r>
            <a:r>
              <a:rPr lang="en-US" altLang="ja-JP" sz="2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16:9</a:t>
            </a: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，模板中的填写要求提示文字需自行删除。</a:t>
            </a:r>
          </a:p>
          <a:p>
            <a:pPr>
              <a:lnSpc>
                <a:spcPct val="120000"/>
              </a:lnSpc>
            </a:pP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图片：请提供可用于推介会及线上宣传的高清图片</a:t>
            </a:r>
            <a:r>
              <a:rPr lang="zh-CN" altLang="en-US" sz="2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，突出赛事特征及商业价值</a:t>
            </a: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</a:t>
            </a:r>
          </a:p>
          <a:p>
            <a:pPr>
              <a:lnSpc>
                <a:spcPct val="120000"/>
              </a:lnSpc>
            </a:pP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链接：内嵌在内容中的链接地址，请确保链接长期有效且能正常打开浏览。</a:t>
            </a:r>
          </a:p>
          <a:p>
            <a:pPr>
              <a:lnSpc>
                <a:spcPct val="120000"/>
              </a:lnSpc>
            </a:pP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视频：素材中如有视频，请提供视频源文件（切勿将视频直接内嵌到</a:t>
            </a:r>
            <a:r>
              <a:rPr lang="en-US" sz="2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PPT</a:t>
            </a:r>
            <a:r>
              <a:rPr lang="ja-JP" altLang="en-US" sz="260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中）</a:t>
            </a:r>
            <a:r>
              <a:rPr lang="ja-JP" altLang="en-US" sz="2600"/>
              <a:t>。</a:t>
            </a:r>
          </a:p>
          <a:p>
            <a:endParaRPr lang="en-US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填写要求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22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名称介绍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4">
            <a:extLst>
              <a:ext uri="{FF2B5EF4-FFF2-40B4-BE49-F238E27FC236}">
                <a16:creationId xmlns:a16="http://schemas.microsoft.com/office/drawing/2014/main" id="{459CA0F3-087B-D141-A2FC-007921C89593}"/>
              </a:ext>
            </a:extLst>
          </p:cNvPr>
          <p:cNvSpPr/>
          <p:nvPr/>
        </p:nvSpPr>
        <p:spPr>
          <a:xfrm>
            <a:off x="1199456" y="3212976"/>
            <a:ext cx="1813992" cy="1813992"/>
          </a:xfrm>
          <a:prstGeom prst="rect">
            <a:avLst/>
          </a:prstGeom>
          <a:noFill/>
          <a:ln w="31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赛事</a:t>
            </a:r>
            <a:r>
              <a:rPr lang="en-US" altLang="zh-CN" sz="3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Logo</a:t>
            </a:r>
          </a:p>
        </p:txBody>
      </p:sp>
      <p:sp>
        <p:nvSpPr>
          <p:cNvPr id="10" name="标题 1">
            <a:extLst>
              <a:ext uri="{FF2B5EF4-FFF2-40B4-BE49-F238E27FC236}">
                <a16:creationId xmlns:a16="http://schemas.microsoft.com/office/drawing/2014/main" id="{DD568B2B-7B3F-6E45-AC90-EE7CEF800FEC}"/>
              </a:ext>
            </a:extLst>
          </p:cNvPr>
          <p:cNvSpPr txBox="1">
            <a:spLocks/>
          </p:cNvSpPr>
          <p:nvPr/>
        </p:nvSpPr>
        <p:spPr>
          <a:xfrm>
            <a:off x="695400" y="1484784"/>
            <a:ext cx="107567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2">
                    <a:lumMod val="7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4000" b="1" spc="30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赛事名称</a:t>
            </a:r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id="{E7943CA7-96B5-2D4E-9E98-3F2099D0BBA0}"/>
              </a:ext>
            </a:extLst>
          </p:cNvPr>
          <p:cNvSpPr txBox="1">
            <a:spLocks/>
          </p:cNvSpPr>
          <p:nvPr/>
        </p:nvSpPr>
        <p:spPr>
          <a:xfrm>
            <a:off x="3546088" y="2627784"/>
            <a:ext cx="5497551" cy="32339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1600" i="1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</a:pP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开赛时间：</a:t>
            </a:r>
            <a:endParaRPr lang="en-US" altLang="zh-CN" sz="1400" b="1" i="0" dirty="0">
              <a:solidFill>
                <a:srgbClr val="02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Clr>
                <a:srgbClr val="002060"/>
              </a:buClr>
            </a:pP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所属运动领域：</a:t>
            </a:r>
            <a:endParaRPr lang="en-US" altLang="zh-CN" sz="1400" b="1" i="0" dirty="0">
              <a:solidFill>
                <a:srgbClr val="02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Clr>
                <a:srgbClr val="002060"/>
              </a:buClr>
            </a:pP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所属公司或组织：</a:t>
            </a:r>
            <a:endParaRPr lang="en-US" altLang="zh-CN" sz="1400" b="1" i="0" dirty="0">
              <a:solidFill>
                <a:srgbClr val="02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Clr>
                <a:srgbClr val="002060"/>
              </a:buClr>
            </a:pP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赛事周期：</a:t>
            </a:r>
            <a:endParaRPr lang="en-US" altLang="zh-CN" sz="1400" b="1" i="0" dirty="0">
              <a:solidFill>
                <a:srgbClr val="02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Clr>
                <a:srgbClr val="002060"/>
              </a:buClr>
            </a:pP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举办地点：</a:t>
            </a:r>
            <a:endParaRPr lang="en-US" altLang="zh-CN" sz="1400" b="1" i="0" dirty="0">
              <a:solidFill>
                <a:srgbClr val="0217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Clr>
                <a:srgbClr val="002060"/>
              </a:buClr>
            </a:pP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赛事</a:t>
            </a:r>
            <a:r>
              <a:rPr lang="en-US" altLang="zh-CN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公司网址：</a:t>
            </a:r>
            <a:r>
              <a:rPr lang="zh-CN" altLang="en-US" sz="1400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如没有可去掉此项</a:t>
            </a:r>
          </a:p>
          <a:p>
            <a:pPr>
              <a:buClr>
                <a:srgbClr val="002060"/>
              </a:buClr>
            </a:pPr>
            <a:r>
              <a:rPr lang="zh-CN" altLang="en-US" sz="1400" b="1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微信公众号：</a:t>
            </a:r>
            <a:r>
              <a:rPr lang="zh-CN" altLang="en-US" sz="1400" i="0" dirty="0">
                <a:solidFill>
                  <a:srgbClr val="0217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名称及二维码，如没有可去掉此项</a:t>
            </a:r>
          </a:p>
        </p:txBody>
      </p:sp>
      <p:sp>
        <p:nvSpPr>
          <p:cNvPr id="12" name="矩形 8">
            <a:extLst>
              <a:ext uri="{FF2B5EF4-FFF2-40B4-BE49-F238E27FC236}">
                <a16:creationId xmlns:a16="http://schemas.microsoft.com/office/drawing/2014/main" id="{382048D5-E3CF-2F4E-9A88-9FE5712EFA2D}"/>
              </a:ext>
            </a:extLst>
          </p:cNvPr>
          <p:cNvSpPr/>
          <p:nvPr/>
        </p:nvSpPr>
        <p:spPr>
          <a:xfrm>
            <a:off x="9221452" y="3212976"/>
            <a:ext cx="1813992" cy="1813992"/>
          </a:xfrm>
          <a:prstGeom prst="rect">
            <a:avLst/>
          </a:prstGeom>
          <a:noFill/>
          <a:ln w="31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微信</a:t>
            </a:r>
            <a:endParaRPr lang="en-US" altLang="zh-CN" sz="3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3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二维码</a:t>
            </a:r>
            <a:endParaRPr lang="en-US" altLang="zh-CN" sz="3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7D22F7-5DF7-344D-881B-1AFAF7D0F230}"/>
              </a:ext>
            </a:extLst>
          </p:cNvPr>
          <p:cNvSpPr txBox="1"/>
          <p:nvPr/>
        </p:nvSpPr>
        <p:spPr>
          <a:xfrm>
            <a:off x="9389326" y="6490088"/>
            <a:ext cx="28026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/>
              <a:t>禹唐体育对赛事的推介资格拥有最终解释权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03152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背景介绍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90292" y="1772501"/>
            <a:ext cx="7783551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赛事的基本信息、发展历程、举办规模、营收情况、团队架构、业内成就等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1400" b="1" spc="3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654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赞助内容及结构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90292" y="1772501"/>
            <a:ext cx="7783551" cy="1104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赛事现阶段的招商情况和赞助商体系（赞助商名称</a:t>
            </a:r>
            <a:r>
              <a:rPr lang="en-US" altLang="zh-CN" sz="1400" b="1" spc="300" dirty="0">
                <a:latin typeface="微软雅黑" pitchFamily="34" charset="-122"/>
                <a:ea typeface="微软雅黑" pitchFamily="34" charset="-122"/>
              </a:rPr>
              <a:t>+Logo</a:t>
            </a: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）</a:t>
            </a:r>
            <a:endParaRPr lang="en-US" altLang="zh-CN" sz="1400" b="1" spc="300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为赞助商提供的基本权益及执行过程中的亮点展示</a:t>
            </a:r>
            <a:endParaRPr lang="en-US" altLang="zh-CN" sz="1400" b="1" spc="300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与赞助商的合作案例分享</a:t>
            </a:r>
            <a:endParaRPr lang="en-US" altLang="zh-CN" sz="1400" b="1" spc="300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面对疫情为赞助商激活权益做出的调整</a:t>
            </a:r>
          </a:p>
        </p:txBody>
      </p:sp>
    </p:spTree>
    <p:extLst>
      <p:ext uri="{BB962C8B-B14F-4D97-AF65-F5344CB8AC3E}">
        <p14:creationId xmlns:p14="http://schemas.microsoft.com/office/powerpoint/2010/main" val="2018379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5208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核心优势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90292" y="1658201"/>
            <a:ext cx="10058401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赛事的商业赞助层面在市场中的核心优势。如市场定位、品类稀缺性、目标人群、数字渠道建设、衍生活动、赞助权益设置、媒体传播等。</a:t>
            </a:r>
          </a:p>
        </p:txBody>
      </p:sp>
    </p:spTree>
    <p:extLst>
      <p:ext uri="{BB962C8B-B14F-4D97-AF65-F5344CB8AC3E}">
        <p14:creationId xmlns:p14="http://schemas.microsoft.com/office/powerpoint/2010/main" val="2372440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90293" y="1658201"/>
            <a:ext cx="7353532" cy="1104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ja-JP" altLang="en-US" sz="1400" b="1" spc="300">
                <a:latin typeface="微软雅黑" pitchFamily="34" charset="-122"/>
                <a:ea typeface="微软雅黑" pitchFamily="34" charset="-122"/>
              </a:rPr>
              <a:t>赛事未来的调整和发展方向</a:t>
            </a:r>
            <a:endParaRPr lang="en-US" altLang="ja-JP" sz="1400" b="1" spc="300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400" b="1" spc="300" dirty="0">
                <a:latin typeface="微软雅黑" pitchFamily="34" charset="-122"/>
                <a:ea typeface="微软雅黑" pitchFamily="34" charset="-122"/>
              </a:rPr>
              <a:t>2022</a:t>
            </a: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年赛事的发展计划</a:t>
            </a:r>
            <a:endParaRPr lang="en-US" altLang="zh-CN" sz="1400" b="1" spc="300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spc="300" dirty="0">
                <a:latin typeface="微软雅黑" pitchFamily="34" charset="-122"/>
                <a:ea typeface="微软雅黑" pitchFamily="34" charset="-122"/>
              </a:rPr>
              <a:t>赛事重点需求的赞助品类</a:t>
            </a:r>
            <a:endParaRPr lang="ja-JP" altLang="en-US" sz="1400" b="1" spc="30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zh-CN" sz="1400" b="1" spc="3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209F07-94DE-8A46-B2C7-1EB6790361CB}"/>
              </a:ext>
            </a:extLst>
          </p:cNvPr>
          <p:cNvSpPr txBox="1"/>
          <p:nvPr/>
        </p:nvSpPr>
        <p:spPr>
          <a:xfrm>
            <a:off x="2003503" y="555061"/>
            <a:ext cx="5208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14106F"/>
                </a:solidFill>
                <a:latin typeface="HYXiaoBoGangGuJ" pitchFamily="18" charset="-122"/>
                <a:ea typeface="HYXiaoBoGangGuJ" pitchFamily="18" charset="-122"/>
              </a:rPr>
              <a:t>发展计划</a:t>
            </a:r>
            <a:endParaRPr lang="en-US" sz="4000" dirty="0">
              <a:solidFill>
                <a:srgbClr val="14106F"/>
              </a:solidFill>
              <a:latin typeface="HYXiaoBoGangGuJ" pitchFamily="18" charset="-122"/>
              <a:ea typeface="HYXiaoBoGangGuJ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4826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14106F"/>
                </a:solidFill>
                <a:effectLst/>
                <a:uLnTx/>
                <a:uFillTx/>
                <a:latin typeface="HYXiaoBoGangGuJ" pitchFamily="18" charset="-122"/>
                <a:ea typeface="HYXiaoBoGangGuJ" pitchFamily="18" charset="-122"/>
                <a:cs typeface="+mn-cs"/>
              </a:rPr>
              <a:t>宣传素材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14106F"/>
              </a:solidFill>
              <a:effectLst/>
              <a:uLnTx/>
              <a:uFillTx/>
              <a:latin typeface="HYXiaoBoGangGuJ" pitchFamily="18" charset="-122"/>
              <a:ea typeface="HYXiaoBoGangGuJ" pitchFamily="18" charset="-122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4">
            <a:extLst>
              <a:ext uri="{FF2B5EF4-FFF2-40B4-BE49-F238E27FC236}">
                <a16:creationId xmlns:a16="http://schemas.microsoft.com/office/drawing/2014/main" id="{F57CA40A-A008-6447-A821-A28B7E758684}"/>
              </a:ext>
            </a:extLst>
          </p:cNvPr>
          <p:cNvSpPr/>
          <p:nvPr/>
        </p:nvSpPr>
        <p:spPr>
          <a:xfrm>
            <a:off x="1415480" y="2276872"/>
            <a:ext cx="4392488" cy="2808312"/>
          </a:xfrm>
          <a:prstGeom prst="rect">
            <a:avLst/>
          </a:prstGeom>
          <a:noFill/>
          <a:ln w="3175">
            <a:solidFill>
              <a:srgbClr val="03175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案例缩略图</a:t>
            </a:r>
            <a:endParaRPr kumimoji="0" lang="en-US" altLang="zh-CN" sz="1800" b="0" i="0" u="none" strike="noStrike" kern="1200" cap="none" spc="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rPr>
              <a:t>（请在此处粘贴）</a:t>
            </a:r>
            <a:endParaRPr kumimoji="0" lang="en-US" altLang="zh-CN" sz="1200" b="0" i="0" u="none" strike="noStrike" kern="1200" cap="none" spc="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 UI" panose="020B0503020204020204" pitchFamily="34" charset="-122"/>
              <a:ea typeface="Microsoft YaHei UI" panose="020B0503020204020204" pitchFamily="34" charset="-122"/>
              <a:cs typeface="+mn-cs"/>
            </a:endParaRPr>
          </a:p>
        </p:txBody>
      </p:sp>
      <p:sp>
        <p:nvSpPr>
          <p:cNvPr id="10" name="矩形 8">
            <a:extLst>
              <a:ext uri="{FF2B5EF4-FFF2-40B4-BE49-F238E27FC236}">
                <a16:creationId xmlns:a16="http://schemas.microsoft.com/office/drawing/2014/main" id="{8F6FBFCC-AEA9-FE43-A1BF-8F057558EE9D}"/>
              </a:ext>
            </a:extLst>
          </p:cNvPr>
          <p:cNvSpPr/>
          <p:nvPr/>
        </p:nvSpPr>
        <p:spPr>
          <a:xfrm>
            <a:off x="6240016" y="3063497"/>
            <a:ext cx="4968552" cy="1066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JPG</a:t>
            </a:r>
            <a:r>
              <a:rPr kumimoji="0" lang="zh-CN" altLang="en-US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格式，用于</a:t>
            </a:r>
            <a:r>
              <a:rPr lang="zh-CN" altLang="en-US" spc="3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禹唐体育现场及自媒体渠道</a:t>
            </a:r>
            <a:r>
              <a:rPr kumimoji="0" lang="zh-CN" altLang="en-US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展示赛事资源，清晰美观，数量不限</a:t>
            </a:r>
            <a:endParaRPr kumimoji="0" lang="en-US" altLang="zh-CN" sz="1800" b="0" i="0" u="none" strike="noStrike" kern="1200" cap="none" spc="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8" name="标题 1">
            <a:extLst>
              <a:ext uri="{FF2B5EF4-FFF2-40B4-BE49-F238E27FC236}">
                <a16:creationId xmlns:a16="http://schemas.microsoft.com/office/drawing/2014/main" id="{3FB82AE9-DD7D-B343-AC3A-302010C496CC}"/>
              </a:ext>
            </a:extLst>
          </p:cNvPr>
          <p:cNvSpPr txBox="1">
            <a:spLocks/>
          </p:cNvSpPr>
          <p:nvPr/>
        </p:nvSpPr>
        <p:spPr>
          <a:xfrm>
            <a:off x="6384032" y="2062874"/>
            <a:ext cx="4392488" cy="7590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400" b="1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宣传图片</a:t>
            </a:r>
            <a:endParaRPr kumimoji="0" lang="zh-CN" altLang="en-US" sz="4400" b="1" i="0" u="none" strike="noStrike" kern="1200" cap="none" spc="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9760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EA91CD0-C30F-624B-8FF0-72BDCE99B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82" y="472075"/>
            <a:ext cx="1188806" cy="7756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044A0D3-9F21-8249-898F-FDA852BB2F66}"/>
              </a:ext>
            </a:extLst>
          </p:cNvPr>
          <p:cNvSpPr txBox="1"/>
          <p:nvPr/>
        </p:nvSpPr>
        <p:spPr>
          <a:xfrm>
            <a:off x="2003503" y="555061"/>
            <a:ext cx="409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14106F"/>
                </a:solidFill>
                <a:effectLst/>
                <a:uLnTx/>
                <a:uFillTx/>
                <a:latin typeface="HYXiaoBoGangGuJ" pitchFamily="18" charset="-122"/>
                <a:ea typeface="HYXiaoBoGangGuJ" pitchFamily="18" charset="-122"/>
                <a:cs typeface="+mn-cs"/>
              </a:rPr>
              <a:t>宣传素材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14106F"/>
              </a:solidFill>
              <a:effectLst/>
              <a:uLnTx/>
              <a:uFillTx/>
              <a:latin typeface="HYXiaoBoGangGuJ" pitchFamily="18" charset="-122"/>
              <a:ea typeface="HYXiaoBoGangGuJ" pitchFamily="18" charset="-122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248AE6-F28E-A343-8B0C-5BCB22A67FE5}"/>
              </a:ext>
            </a:extLst>
          </p:cNvPr>
          <p:cNvCxnSpPr/>
          <p:nvPr/>
        </p:nvCxnSpPr>
        <p:spPr>
          <a:xfrm>
            <a:off x="390293" y="1367314"/>
            <a:ext cx="11485756" cy="0"/>
          </a:xfrm>
          <a:prstGeom prst="line">
            <a:avLst/>
          </a:prstGeom>
          <a:ln w="107950" cmpd="thickThin">
            <a:solidFill>
              <a:srgbClr val="1410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1">
            <a:extLst>
              <a:ext uri="{FF2B5EF4-FFF2-40B4-BE49-F238E27FC236}">
                <a16:creationId xmlns:a16="http://schemas.microsoft.com/office/drawing/2014/main" id="{E5120F9C-85A3-854C-9707-4FEE3C438AC3}"/>
              </a:ext>
            </a:extLst>
          </p:cNvPr>
          <p:cNvSpPr txBox="1">
            <a:spLocks/>
          </p:cNvSpPr>
          <p:nvPr/>
        </p:nvSpPr>
        <p:spPr>
          <a:xfrm>
            <a:off x="3767570" y="2029420"/>
            <a:ext cx="4392488" cy="75900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400" b="1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宣传</a:t>
            </a: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视频</a:t>
            </a:r>
          </a:p>
        </p:txBody>
      </p:sp>
      <p:sp>
        <p:nvSpPr>
          <p:cNvPr id="11" name="文本框 4">
            <a:extLst>
              <a:ext uri="{FF2B5EF4-FFF2-40B4-BE49-F238E27FC236}">
                <a16:creationId xmlns:a16="http://schemas.microsoft.com/office/drawing/2014/main" id="{C751CD7C-40D9-DE45-AB48-0E84B93CCAC6}"/>
              </a:ext>
            </a:extLst>
          </p:cNvPr>
          <p:cNvSpPr txBox="1"/>
          <p:nvPr/>
        </p:nvSpPr>
        <p:spPr>
          <a:xfrm>
            <a:off x="3242877" y="2997883"/>
            <a:ext cx="5706245" cy="58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禹唐体育将用于现场及官网展示，及后续自媒体渠道宣传</a:t>
            </a:r>
            <a:endParaRPr kumimoji="0" lang="en-US" altLang="zh-CN" sz="1400" b="0" i="0" u="none" strike="noStrike" kern="1200" cap="none" spc="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请通过附件或网盘的形式提供相关视频，数量不限。</a:t>
            </a:r>
            <a:endParaRPr kumimoji="0" lang="zh-CN" altLang="en-US" sz="1400" b="0" i="0" u="none" strike="noStrike" kern="1200" cap="none" spc="30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" name="文本框 7">
            <a:extLst>
              <a:ext uri="{FF2B5EF4-FFF2-40B4-BE49-F238E27FC236}">
                <a16:creationId xmlns:a16="http://schemas.microsoft.com/office/drawing/2014/main" id="{E51D4E1B-58AC-1147-8EED-2BF718FBDA56}"/>
              </a:ext>
            </a:extLst>
          </p:cNvPr>
          <p:cNvSpPr txBox="1"/>
          <p:nvPr/>
        </p:nvSpPr>
        <p:spPr>
          <a:xfrm>
            <a:off x="4708818" y="3946123"/>
            <a:ext cx="2509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或扫码看视频</a:t>
            </a:r>
          </a:p>
        </p:txBody>
      </p:sp>
      <p:sp>
        <p:nvSpPr>
          <p:cNvPr id="13" name="矩形 13">
            <a:extLst>
              <a:ext uri="{FF2B5EF4-FFF2-40B4-BE49-F238E27FC236}">
                <a16:creationId xmlns:a16="http://schemas.microsoft.com/office/drawing/2014/main" id="{29375AC0-7AF3-0C4A-91D8-9E3BF2478F7C}"/>
              </a:ext>
            </a:extLst>
          </p:cNvPr>
          <p:cNvSpPr>
            <a:spLocks noChangeAspect="1"/>
          </p:cNvSpPr>
          <p:nvPr/>
        </p:nvSpPr>
        <p:spPr>
          <a:xfrm>
            <a:off x="5135814" y="4333676"/>
            <a:ext cx="1656000" cy="1656000"/>
          </a:xfrm>
          <a:prstGeom prst="rect">
            <a:avLst/>
          </a:prstGeom>
          <a:noFill/>
          <a:ln w="3175">
            <a:solidFill>
              <a:srgbClr val="03175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300" normalizeH="0" baseline="0" noProof="0" dirty="0">
                <a:ln>
                  <a:noFill/>
                </a:ln>
                <a:solidFill>
                  <a:srgbClr val="031756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视频二维码</a:t>
            </a:r>
            <a:endParaRPr kumimoji="0" lang="en-US" altLang="zh-CN" sz="1400" b="0" i="0" u="none" strike="noStrike" kern="1200" cap="none" spc="300" normalizeH="0" baseline="0" noProof="0" dirty="0">
              <a:ln>
                <a:noFill/>
              </a:ln>
              <a:solidFill>
                <a:srgbClr val="031756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300" normalizeH="0" baseline="0" noProof="0" dirty="0">
                <a:ln>
                  <a:noFill/>
                </a:ln>
                <a:solidFill>
                  <a:srgbClr val="031756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JPG</a:t>
            </a:r>
            <a:r>
              <a:rPr kumimoji="0" lang="zh-CN" altLang="en-US" sz="1400" b="0" i="0" u="none" strike="noStrike" kern="1200" cap="none" spc="300" normalizeH="0" baseline="0" noProof="0" dirty="0">
                <a:ln>
                  <a:noFill/>
                </a:ln>
                <a:solidFill>
                  <a:srgbClr val="031756"/>
                </a:solidFill>
                <a:effectLst/>
                <a:uLnTx/>
                <a:uFillTx/>
                <a:latin typeface="微软雅黑 Light" panose="020B0502040204020203" pitchFamily="34" charset="-122"/>
                <a:ea typeface="微软雅黑 Light" panose="020B0502040204020203" pitchFamily="34" charset="-122"/>
                <a:cs typeface="+mn-cs"/>
              </a:rPr>
              <a:t>格式</a:t>
            </a:r>
            <a:endParaRPr kumimoji="0" lang="en-US" altLang="zh-CN" sz="1400" b="0" i="0" u="none" strike="noStrike" kern="1200" cap="none" spc="300" normalizeH="0" baseline="0" noProof="0" dirty="0">
              <a:ln>
                <a:noFill/>
              </a:ln>
              <a:solidFill>
                <a:srgbClr val="031756"/>
              </a:solidFill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  <p:sp>
        <p:nvSpPr>
          <p:cNvPr id="14" name="矩形 3">
            <a:extLst>
              <a:ext uri="{FF2B5EF4-FFF2-40B4-BE49-F238E27FC236}">
                <a16:creationId xmlns:a16="http://schemas.microsoft.com/office/drawing/2014/main" id="{4C7C323C-408D-D94C-9CB6-027BC29FBB62}"/>
              </a:ext>
            </a:extLst>
          </p:cNvPr>
          <p:cNvSpPr/>
          <p:nvPr/>
        </p:nvSpPr>
        <p:spPr>
          <a:xfrm>
            <a:off x="4196830" y="3623216"/>
            <a:ext cx="30219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30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hlinkClick r:id="rId3"/>
              </a:rPr>
              <a:t>http://</a:t>
            </a:r>
            <a:r>
              <a:rPr kumimoji="0" lang="en-US" altLang="zh-CN" sz="1400" b="0" i="0" u="none" strike="noStrike" kern="1200" cap="none" spc="30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hlinkClick r:id="rId3"/>
              </a:rPr>
              <a:t>www</a:t>
            </a:r>
            <a:r>
              <a:rPr kumimoji="0" lang="en-US" altLang="zh-CN" sz="1400" b="0" i="0" u="none" strike="noStrike" kern="1200" cap="none" spc="30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._______.com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6796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3302</TotalTime>
  <Words>488</Words>
  <Application>Microsoft Macintosh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HYXiaoBoGangGuJ</vt:lpstr>
      <vt:lpstr>微软雅黑</vt:lpstr>
      <vt:lpstr>Microsoft YaHei UI</vt:lpstr>
      <vt:lpstr>Arial</vt:lpstr>
      <vt:lpstr>Calibri</vt:lpstr>
      <vt:lpstr>Calibri Light</vt:lpstr>
      <vt:lpstr>微软雅黑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Geng Gary</dc:creator>
  <cp:lastModifiedBy>Geng Gary</cp:lastModifiedBy>
  <cp:revision>8</cp:revision>
  <dcterms:created xsi:type="dcterms:W3CDTF">2021-09-11T11:03:53Z</dcterms:created>
  <dcterms:modified xsi:type="dcterms:W3CDTF">2021-09-21T11:42:15Z</dcterms:modified>
</cp:coreProperties>
</file>