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C33B4-553D-1541-AD5D-08297260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81159-671E-944B-B114-70F3DB39E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EFDF-DCBE-BF47-979F-58B29CF7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8CDCF-B94F-E847-9A73-32C94F998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06EEE-0954-5B4D-A8C1-44F151AC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7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FC96-9BDE-4040-934C-34AF15F1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18BBD-50C3-E84A-98EC-0FC9B836F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7C399-5746-224E-BA81-BA3D9DA9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6FDEC-BE57-874A-AE24-03D741D8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CD21A-AC61-8441-A884-F98CC006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990E91-A281-4B4F-B58C-C2840B2EF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F4601-EB32-E74C-8A7C-4B2CCC69B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8CB54-7057-F943-A4D2-009F5031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76F07-C910-8E4E-8F20-8F448E51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F037C-3E1F-A84F-BC55-98875F4F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6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601B8-3CFD-4645-BEBF-EC1FCDBF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E86E-677C-4740-9A56-52C342B6E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8A455-911F-0045-832B-024D3197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08C05-7633-FD4A-A282-7EA665D4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322C9-194B-D44A-90A7-D297E184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6B2EA-7D23-9D4F-88E3-33FDEC1B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B5E61-1B05-0F43-8EE8-D3CACB075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90EEE-B386-D14B-9C78-9B500DE7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920F7-80B3-884B-882E-D0937F38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34EB-8E0C-0841-8BFA-9BC3ADA9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4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0618-E942-3F4D-95E7-B527FBBC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4A01-BBC5-4F4C-AB5E-4DE494430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D768D-3A28-374D-A872-62DA319F1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E3BB0-5F83-5B43-8111-7D114E5F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7F973-B44C-5C42-996A-1C4203DC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296DE-D323-564C-A781-FC00D01CB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1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7D55-4D23-8B4C-AF92-6592D8BA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61190-BFBE-664B-83BE-BF60286BB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A0099-1243-E945-83B0-F987DA95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6F6CE-57FB-E942-BE01-C5BE5DCE9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68CAE-2DC0-3F43-AAB6-D4DD6A519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94E3F0-0924-964D-872A-C11C3BC10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B11DC-34B6-FA47-8958-30AE0829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780DC-28A7-3B47-9F0F-25A5C77D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26C2-EA9E-2846-9767-2B4EFA41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2B53D-D6D6-C34D-8170-E686903B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E2D8F-C8E5-C347-9459-A266F442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A7B99-0E61-6841-BB03-1A98102D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7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C52232-2A60-AC42-BDE1-DBD875BA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F3116-CD4C-6647-9788-DCFE0B24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06F61-3C38-BA4C-A55A-FDBF12E1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D1951-E0E3-5343-BB7E-48ED991E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20655-8ED0-6B47-89C4-ED84A93F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0782E-CD89-3D4C-B048-002D1D6FD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BE98B-EF03-7942-B018-598BF952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98D2A-760E-B545-A25D-C9264F0A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5CCAD-3290-1146-AC73-A0A4C4BF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3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577B-028B-AB48-BE1E-E3683E03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47E13-6D24-FE46-8178-EAC760BA7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EDC6E-031B-0349-8687-FB8E10A4A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E4514-82DB-794A-B4B5-DD7A599A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F064E-1A3E-7B45-BF33-885C8E88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ECA7B-B9C3-514C-9696-ADA63420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00C48-66CA-F747-8347-F2D34858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E954D-C341-CA4C-8D30-415450F4A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852D-B7F0-8A4B-931D-5A093103F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336F5-38FD-F84D-BB6D-622D445E164F}" type="datetimeFigureOut">
              <a:rPr lang="en-US" smtClean="0"/>
              <a:t>9/16/21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6ED2-D518-F344-B927-D850E9FF5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0AB67-4EE5-E043-AF1B-87454E906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4BFE2-2A23-3045-8030-EB2EA5819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9E7893-E746-3D48-897C-C5BD37C27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dirty="0">
                <a:latin typeface="HYXiaoBoGangGuJ" pitchFamily="18" charset="-122"/>
                <a:ea typeface="HYXiaoBoGangGuJ" pitchFamily="18" charset="-122"/>
              </a:rPr>
              <a:t>2021</a:t>
            </a:r>
            <a:r>
              <a:rPr lang="zh-CN" altLang="en-US" sz="3600" dirty="0">
                <a:latin typeface="HYXiaoBoGangGuJ" pitchFamily="18" charset="-122"/>
                <a:ea typeface="HYXiaoBoGangGuJ" pitchFamily="18" charset="-122"/>
              </a:rPr>
              <a:t>禹唐体育年度体育营销评选</a:t>
            </a:r>
            <a:endParaRPr lang="en-US" altLang="zh-CN" sz="3600" dirty="0">
              <a:latin typeface="HYXiaoBoGangGuJ" pitchFamily="18" charset="-122"/>
              <a:ea typeface="HYXiaoBoGangGuJ" pitchFamily="18" charset="-122"/>
            </a:endParaRPr>
          </a:p>
          <a:p>
            <a:r>
              <a:rPr lang="zh-CN" altLang="en-US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（年度十大体育营销案例类）</a:t>
            </a:r>
            <a:endParaRPr lang="en-US" dirty="0">
              <a:solidFill>
                <a:srgbClr val="C00000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CED1972-FA00-174A-B7F8-B9F185ECF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687" y="834473"/>
            <a:ext cx="3730626" cy="243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8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658201"/>
            <a:ext cx="7353532" cy="136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从评估品牌的五个维度（知名度、认知度、美誉度、关联度、忠诚度）、品牌</a:t>
            </a:r>
            <a:r>
              <a:rPr lang="ja-JP" altLang="en-US" sz="1400" b="1" spc="300">
                <a:latin typeface="微软雅黑" pitchFamily="34" charset="-122"/>
                <a:ea typeface="微软雅黑" pitchFamily="34" charset="-122"/>
              </a:rPr>
              <a:t>曝光度、互动参与度、话题传播度、销量转化度等多维度数据，深度评估活动效果。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ja-JP" altLang="en-US" sz="1400" b="1" spc="300">
                <a:latin typeface="微软雅黑" pitchFamily="34" charset="-122"/>
                <a:ea typeface="微软雅黑" pitchFamily="34" charset="-122"/>
              </a:rPr>
              <a:t>受众、客户、媒体、业界专家的反馈与点评。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209F07-94DE-8A46-B2C7-1EB6790361CB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激活执行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82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88A6-AB03-E34A-98E2-3B664AF1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9429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请提供参评公司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logo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及案例相关赛事主</a:t>
            </a:r>
            <a:r>
              <a:rPr lang="en-US" b="1" dirty="0" err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logo，AI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及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JPG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格式各一（以附件形式发送）。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为保证参评作品的统一展示，请严格遵照模板中的版块分类填写，各版块内可根据需求增减内容页数；填写时，请将模板中的提示说明文字删除；可对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进行美化设计，以增加阅读体验。</a:t>
            </a:r>
            <a:endParaRPr lang="en-US" altLang="ja-JP" b="1" dirty="0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lnSpc>
                <a:spcPct val="170000"/>
              </a:lnSpc>
              <a:buNone/>
            </a:pPr>
            <a:endParaRPr lang="ja-JP" altLang="en-US" b="1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格式：参评作品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页面比例为</a:t>
            </a:r>
            <a:r>
              <a:rPr lang="en-US" altLang="ja-JP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16:9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，整体不超过</a:t>
            </a:r>
            <a:r>
              <a:rPr lang="en-US" altLang="ja-JP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页，模板中的填写要求提示文字需自行删除。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图片：插入在内容描述的相应位置，尽可能使用高清且冲击力强的配图，以达到惊艳的视觉效果。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链接：内嵌在内容中的链接地址，请确保链接长期有效且能正常打开浏览。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视频：作品中如有视频，请提供视频在线链接，同时提供视频源文件（切勿将视频直接内嵌到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中）</a:t>
            </a:r>
            <a:r>
              <a:rPr lang="ja-JP" altLang="en-US" sz="2600"/>
              <a:t>。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填写要求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2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88A6-AB03-E34A-98E2-3B664AF1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9606" y="3645338"/>
            <a:ext cx="6127130" cy="25193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品牌名称：填写简称</a:t>
            </a:r>
          </a:p>
          <a:p>
            <a:pPr>
              <a:lnSpc>
                <a:spcPct val="120000"/>
              </a:lnSpc>
            </a:pPr>
            <a:r>
              <a:rPr lang="ja-JP" altLang="en-US" sz="1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所属行业：指品牌所属企业的从事行业</a:t>
            </a:r>
          </a:p>
          <a:p>
            <a:pPr>
              <a:lnSpc>
                <a:spcPct val="120000"/>
              </a:lnSpc>
            </a:pPr>
            <a:r>
              <a:rPr lang="ja-JP" altLang="en-US" sz="18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执行时间：营销项目起止时间，如：</a:t>
            </a:r>
            <a:r>
              <a:rPr lang="en-US" altLang="ja-JP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2021.0</a:t>
            </a:r>
            <a:r>
              <a:rPr lang="en-US" altLang="zh-CN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r>
            <a:r>
              <a:rPr lang="en-US" altLang="ja-JP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.1</a:t>
            </a:r>
            <a:r>
              <a:rPr lang="en-US" altLang="zh-CN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  <a:r>
              <a:rPr lang="en-US" altLang="ja-JP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</a:t>
            </a:r>
            <a:r>
              <a:rPr lang="zh-CN" altLang="en-US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r>
              <a:rPr lang="en-US" altLang="ja-JP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.</a:t>
            </a:r>
            <a:r>
              <a:rPr lang="en-US" altLang="zh-CN" sz="1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endParaRPr lang="en-US" altLang="ja-JP" sz="1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名称介绍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8EDC091-C00E-6F45-A44C-C4050610837E}"/>
              </a:ext>
            </a:extLst>
          </p:cNvPr>
          <p:cNvSpPr txBox="1"/>
          <p:nvPr/>
        </p:nvSpPr>
        <p:spPr>
          <a:xfrm>
            <a:off x="2174544" y="1486922"/>
            <a:ext cx="8186737" cy="161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err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案例名称</a:t>
            </a:r>
            <a:endParaRPr lang="en-US" sz="36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>
              <a:lnSpc>
                <a:spcPct val="200000"/>
              </a:lnSpc>
            </a:pPr>
            <a:r>
              <a:rPr lang="ja-JP" altLang="en-US" sz="1600" b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尽量控制在</a:t>
            </a:r>
            <a:r>
              <a:rPr lang="en-US" altLang="ja-JP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</a:t>
            </a:r>
            <a:r>
              <a:rPr lang="ja-JP" altLang="en-US" sz="1600" b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字以内，涵盖品牌名称、核心主题等</a:t>
            </a:r>
            <a:r>
              <a:rPr lang="zh-CN" altLang="en-US" sz="1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  <a:endParaRPr lang="en-US" sz="16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152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项目资料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4">
            <a:extLst>
              <a:ext uri="{FF2B5EF4-FFF2-40B4-BE49-F238E27FC236}">
                <a16:creationId xmlns:a16="http://schemas.microsoft.com/office/drawing/2014/main" id="{F57CA40A-A008-6447-A821-A28B7E758684}"/>
              </a:ext>
            </a:extLst>
          </p:cNvPr>
          <p:cNvSpPr/>
          <p:nvPr/>
        </p:nvSpPr>
        <p:spPr>
          <a:xfrm>
            <a:off x="1415480" y="2276872"/>
            <a:ext cx="4392488" cy="2808312"/>
          </a:xfrm>
          <a:prstGeom prst="rect">
            <a:avLst/>
          </a:prstGeom>
          <a:noFill/>
          <a:ln w="3175">
            <a:solidFill>
              <a:srgbClr val="03175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pc="3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案例缩略图</a:t>
            </a:r>
            <a:endParaRPr lang="en-US" altLang="zh-CN" spc="3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200" spc="30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（请在此处粘贴）</a:t>
            </a:r>
            <a:endParaRPr lang="en-US" altLang="zh-CN" sz="1200" spc="300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矩形 8">
            <a:extLst>
              <a:ext uri="{FF2B5EF4-FFF2-40B4-BE49-F238E27FC236}">
                <a16:creationId xmlns:a16="http://schemas.microsoft.com/office/drawing/2014/main" id="{8F6FBFCC-AEA9-FE43-A1BF-8F057558EE9D}"/>
              </a:ext>
            </a:extLst>
          </p:cNvPr>
          <p:cNvSpPr/>
          <p:nvPr/>
        </p:nvSpPr>
        <p:spPr>
          <a:xfrm>
            <a:off x="6240016" y="3063497"/>
            <a:ext cx="4968552" cy="106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JPG</a:t>
            </a:r>
            <a:r>
              <a:rPr lang="zh-CN" altLang="en-US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格式</a:t>
            </a:r>
            <a:r>
              <a:rPr lang="zh-CN" altLang="en-US" spc="30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，用于禹唐体育官网</a:t>
            </a:r>
            <a:r>
              <a:rPr lang="zh-CN" altLang="en-US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案例展示</a:t>
            </a:r>
            <a:endParaRPr lang="en-US" altLang="zh-CN" spc="3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像素：</a:t>
            </a:r>
            <a:r>
              <a:rPr lang="en-US" altLang="zh-CN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620</a:t>
            </a:r>
            <a:r>
              <a:rPr lang="zh-CN" altLang="en-US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（长）</a:t>
            </a:r>
            <a:r>
              <a:rPr lang="en-US" altLang="zh-CN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×440</a:t>
            </a:r>
            <a:r>
              <a:rPr lang="zh-CN" altLang="en-US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（高）</a:t>
            </a:r>
            <a:endParaRPr lang="en-US" altLang="zh-CN" spc="3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分辨率：</a:t>
            </a:r>
            <a:r>
              <a:rPr lang="en-US" altLang="zh-CN" spc="3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300</a:t>
            </a:r>
          </a:p>
        </p:txBody>
      </p:sp>
    </p:spTree>
    <p:extLst>
      <p:ext uri="{BB962C8B-B14F-4D97-AF65-F5344CB8AC3E}">
        <p14:creationId xmlns:p14="http://schemas.microsoft.com/office/powerpoint/2010/main" val="105976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项目资料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>
            <a:extLst>
              <a:ext uri="{FF2B5EF4-FFF2-40B4-BE49-F238E27FC236}">
                <a16:creationId xmlns:a16="http://schemas.microsoft.com/office/drawing/2014/main" id="{E5120F9C-85A3-854C-9707-4FEE3C438AC3}"/>
              </a:ext>
            </a:extLst>
          </p:cNvPr>
          <p:cNvSpPr txBox="1">
            <a:spLocks/>
          </p:cNvSpPr>
          <p:nvPr/>
        </p:nvSpPr>
        <p:spPr>
          <a:xfrm>
            <a:off x="3767570" y="2029420"/>
            <a:ext cx="4392488" cy="7590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结案视频</a:t>
            </a:r>
          </a:p>
        </p:txBody>
      </p: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359696" y="2988094"/>
            <a:ext cx="5208236" cy="32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400" spc="300" dirty="0">
                <a:latin typeface="微软雅黑" pitchFamily="34" charset="-122"/>
                <a:ea typeface="微软雅黑" pitchFamily="34" charset="-122"/>
              </a:rPr>
              <a:t>请复制以下链接，粘贴到新浏览器页面里观看视频</a:t>
            </a:r>
            <a:endParaRPr lang="zh-CN" altLang="en-US" sz="1400" spc="3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12" name="文本框 7">
            <a:extLst>
              <a:ext uri="{FF2B5EF4-FFF2-40B4-BE49-F238E27FC236}">
                <a16:creationId xmlns:a16="http://schemas.microsoft.com/office/drawing/2014/main" id="{E51D4E1B-58AC-1147-8EED-2BF718FBDA56}"/>
              </a:ext>
            </a:extLst>
          </p:cNvPr>
          <p:cNvSpPr txBox="1"/>
          <p:nvPr/>
        </p:nvSpPr>
        <p:spPr>
          <a:xfrm>
            <a:off x="4708818" y="3946123"/>
            <a:ext cx="2509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spc="300" dirty="0">
                <a:latin typeface="微软雅黑" pitchFamily="34" charset="-122"/>
                <a:ea typeface="微软雅黑" pitchFamily="34" charset="-122"/>
              </a:rPr>
              <a:t>或扫码看视频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29375AC0-7AF3-0C4A-91D8-9E3BF2478F7C}"/>
              </a:ext>
            </a:extLst>
          </p:cNvPr>
          <p:cNvSpPr>
            <a:spLocks noChangeAspect="1"/>
          </p:cNvSpPr>
          <p:nvPr/>
        </p:nvSpPr>
        <p:spPr>
          <a:xfrm>
            <a:off x="5135814" y="4333676"/>
            <a:ext cx="1656000" cy="1656000"/>
          </a:xfrm>
          <a:prstGeom prst="rect">
            <a:avLst/>
          </a:prstGeom>
          <a:noFill/>
          <a:ln w="3175">
            <a:solidFill>
              <a:srgbClr val="03175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1400" spc="300" dirty="0">
                <a:solidFill>
                  <a:srgbClr val="031756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视频二维码</a:t>
            </a:r>
            <a:endParaRPr lang="en-US" altLang="zh-CN" sz="1400" spc="300" dirty="0">
              <a:solidFill>
                <a:srgbClr val="031756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400" spc="300" dirty="0">
                <a:solidFill>
                  <a:srgbClr val="031756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JPG</a:t>
            </a:r>
            <a:r>
              <a:rPr lang="zh-CN" altLang="en-US" sz="1400" spc="300" dirty="0">
                <a:solidFill>
                  <a:srgbClr val="031756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格式</a:t>
            </a:r>
            <a:endParaRPr lang="en-US" altLang="zh-CN" sz="1400" spc="300" dirty="0">
              <a:solidFill>
                <a:srgbClr val="031756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矩形 3">
            <a:extLst>
              <a:ext uri="{FF2B5EF4-FFF2-40B4-BE49-F238E27FC236}">
                <a16:creationId xmlns:a16="http://schemas.microsoft.com/office/drawing/2014/main" id="{4C7C323C-408D-D94C-9CB6-027BC29FBB62}"/>
              </a:ext>
            </a:extLst>
          </p:cNvPr>
          <p:cNvSpPr/>
          <p:nvPr/>
        </p:nvSpPr>
        <p:spPr>
          <a:xfrm>
            <a:off x="4193938" y="3313220"/>
            <a:ext cx="30219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spc="3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http://</a:t>
            </a:r>
            <a:r>
              <a:rPr lang="en-US" altLang="zh-CN" sz="1400" spc="300" dirty="0" err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</a:t>
            </a:r>
            <a:r>
              <a:rPr lang="en-US" altLang="zh-CN" sz="1400" spc="300" dirty="0" err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._______.com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6796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">
            <a:extLst>
              <a:ext uri="{FF2B5EF4-FFF2-40B4-BE49-F238E27FC236}">
                <a16:creationId xmlns:a16="http://schemas.microsoft.com/office/drawing/2014/main" id="{B71F5620-2234-4686-8654-F9C9AB10F437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考核指标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graphicFrame>
        <p:nvGraphicFramePr>
          <p:cNvPr id="6" name="表格 8">
            <a:extLst>
              <a:ext uri="{FF2B5EF4-FFF2-40B4-BE49-F238E27FC236}">
                <a16:creationId xmlns:a16="http://schemas.microsoft.com/office/drawing/2014/main" id="{802F0796-F24C-498A-BAD8-77BB683BF1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360060"/>
              </p:ext>
            </p:extLst>
          </p:nvPr>
        </p:nvGraphicFramePr>
        <p:xfrm>
          <a:off x="619032" y="1620952"/>
          <a:ext cx="11036940" cy="48434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9099">
                  <a:extLst>
                    <a:ext uri="{9D8B030D-6E8A-4147-A177-3AD203B41FA5}">
                      <a16:colId xmlns:a16="http://schemas.microsoft.com/office/drawing/2014/main" val="2892974422"/>
                    </a:ext>
                  </a:extLst>
                </a:gridCol>
                <a:gridCol w="7987841">
                  <a:extLst>
                    <a:ext uri="{9D8B030D-6E8A-4147-A177-3AD203B41FA5}">
                      <a16:colId xmlns:a16="http://schemas.microsoft.com/office/drawing/2014/main" val="3163369541"/>
                    </a:ext>
                  </a:extLst>
                </a:gridCol>
              </a:tblGrid>
              <a:tr h="5085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介绍内容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063193"/>
                  </a:ext>
                </a:extLst>
              </a:tr>
              <a:tr h="8900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背景和目标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营销背景（企业为什么进行本次体育营销）</a:t>
                      </a:r>
                      <a:endParaRPr lang="en-US" altLang="zh-CN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营销目标（企业达成什么样的营销目标）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77800"/>
                  </a:ext>
                </a:extLst>
              </a:tr>
              <a:tr h="12714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市场与策略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市场分析（企业产品、品牌、消费者、终端的基本分析）</a:t>
                      </a:r>
                      <a:endParaRPr lang="en-US" altLang="zh-CN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赞助策略（企业如何甄选体育资产）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激活策略（企业如何激活核心体育资产）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369033"/>
                  </a:ext>
                </a:extLst>
              </a:tr>
              <a:tr h="8900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创意与执行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zh-CN" altLang="en-US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策略创意与执行（产品、终端、促销、广告、公关、数字、企业文化、客户款待等）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127539"/>
                  </a:ext>
                </a:extLst>
              </a:tr>
              <a:tr h="5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效果评估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品牌效果（品牌形象、品牌知名度、认知度、关联度、美誉度和忠诚度）</a:t>
                      </a:r>
                      <a:endParaRPr lang="en-US" altLang="zh-CN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销售效果（终端店铺增长情况、销售量增长情况）</a:t>
                      </a:r>
                      <a:endParaRPr lang="en-US" altLang="zh-CN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关系效果（合作伙伴关系、政府关系、员工凝聚力、投资者信心）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281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71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背景</a:t>
            </a:r>
            <a:r>
              <a:rPr lang="en-US" altLang="zh-CN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&amp;</a:t>
            </a:r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目标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772501"/>
            <a:ext cx="5208236" cy="846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品牌营销的背景和初衷是什么？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最终想要实现怎样的目标？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目前面临的挑战和困境是什么？</a:t>
            </a:r>
          </a:p>
        </p:txBody>
      </p:sp>
    </p:spTree>
    <p:extLst>
      <p:ext uri="{BB962C8B-B14F-4D97-AF65-F5344CB8AC3E}">
        <p14:creationId xmlns:p14="http://schemas.microsoft.com/office/powerpoint/2010/main" val="103654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市场分析</a:t>
            </a:r>
            <a:r>
              <a:rPr lang="en-US" altLang="zh-CN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&amp;</a:t>
            </a:r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策略制定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658201"/>
            <a:ext cx="5208236" cy="1880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企业的核心消费人群有怎样的特征？制定了怎样的策略触达目标消费人群？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整个案例的核心策略是什么？通过哪些技术或渠道，以及怎样的创意营销方式，完成品牌的营销目的。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案例的最大亮点在哪？譬如创意性、技术性、互动性、精准性、整合性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237244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658201"/>
            <a:ext cx="7353532" cy="1363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阐述营销计划的分阶段实施过程（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Step1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Step2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Step3……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）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媒介渠道应用的优化与组合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受众参与互动的营销场景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如何运用数据和评估体系调控过程和优化策略？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……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209F07-94DE-8A46-B2C7-1EB6790361CB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激活执行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968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661</Words>
  <Application>Microsoft Macintosh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HYXiaoBoGangGuJ</vt:lpstr>
      <vt:lpstr>微软雅黑</vt:lpstr>
      <vt:lpstr>Microsoft YaHei UI</vt:lpstr>
      <vt:lpstr>Arial</vt:lpstr>
      <vt:lpstr>Calibri</vt:lpstr>
      <vt:lpstr>Calibri Light</vt:lpstr>
      <vt:lpstr>微软雅黑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Geng Gary</dc:creator>
  <cp:lastModifiedBy>Geng Gary</cp:lastModifiedBy>
  <cp:revision>3</cp:revision>
  <dcterms:created xsi:type="dcterms:W3CDTF">2021-09-11T11:03:53Z</dcterms:created>
  <dcterms:modified xsi:type="dcterms:W3CDTF">2021-09-16T07:06:32Z</dcterms:modified>
</cp:coreProperties>
</file>