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2" r:id="rId5"/>
    <p:sldId id="266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10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09"/>
  </p:normalViewPr>
  <p:slideViewPr>
    <p:cSldViewPr snapToGrid="0" snapToObjects="1">
      <p:cViewPr varScale="1">
        <p:scale>
          <a:sx n="114" d="100"/>
          <a:sy n="114" d="100"/>
        </p:scale>
        <p:origin x="4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C33B4-553D-1541-AD5D-08297260D3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881159-671E-944B-B114-70F3DB39EB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C9EFDF-DCBE-BF47-979F-58B29CF73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36F5-38FD-F84D-BB6D-622D445E164F}" type="datetimeFigureOut">
              <a:rPr lang="en-US" smtClean="0"/>
              <a:t>9/13/21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18CDCF-B94F-E847-9A73-32C94F998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706EEE-0954-5B4D-A8C1-44F151AC4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BFE2-2A23-3045-8030-EB2EA581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77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7FC96-9BDE-4040-934C-34AF15F1F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F18BBD-50C3-E84A-98EC-0FC9B836F3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7C399-5746-224E-BA81-BA3D9DA9C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36F5-38FD-F84D-BB6D-622D445E164F}" type="datetimeFigureOut">
              <a:rPr lang="en-US" smtClean="0"/>
              <a:t>9/13/21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C6FDEC-BE57-874A-AE24-03D741D8F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8CD21A-AC61-8441-A884-F98CC006F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BFE2-2A23-3045-8030-EB2EA581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656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990E91-A281-4B4F-B58C-C2840B2EFC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BF4601-EB32-E74C-8A7C-4B2CCC69B6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88CB54-7057-F943-A4D2-009F5031D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36F5-38FD-F84D-BB6D-622D445E164F}" type="datetimeFigureOut">
              <a:rPr lang="en-US" smtClean="0"/>
              <a:t>9/13/21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776F07-C910-8E4E-8F20-8F448E51F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FF037C-3E1F-A84F-BC55-98875F4F6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BFE2-2A23-3045-8030-EB2EA581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660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601B8-3CFD-4645-BEBF-EC1FCDBF1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60E86E-677C-4740-9A56-52C342B6E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8A455-911F-0045-832B-024D31974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36F5-38FD-F84D-BB6D-622D445E164F}" type="datetimeFigureOut">
              <a:rPr lang="en-US" smtClean="0"/>
              <a:t>9/13/21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08C05-7633-FD4A-A282-7EA665D44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322C9-194B-D44A-90A7-D297E184E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BFE2-2A23-3045-8030-EB2EA581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5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6B2EA-7D23-9D4F-88E3-33FDEC1B0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FB5E61-1B05-0F43-8EE8-D3CACB0759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90EEE-B386-D14B-9C78-9B500DE78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36F5-38FD-F84D-BB6D-622D445E164F}" type="datetimeFigureOut">
              <a:rPr lang="en-US" smtClean="0"/>
              <a:t>9/13/21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920F7-80B3-884B-882E-D0937F388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F434EB-8E0C-0841-8BFA-9BC3ADA99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BFE2-2A23-3045-8030-EB2EA581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246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10618-E942-3F4D-95E7-B527FBBC1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7E4A01-BBC5-4F4C-AB5E-4DE4944304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2D768D-3A28-374D-A872-62DA319F16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DE3BB0-5F83-5B43-8111-7D114E5FF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36F5-38FD-F84D-BB6D-622D445E164F}" type="datetimeFigureOut">
              <a:rPr lang="en-US" smtClean="0"/>
              <a:t>9/13/21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97F973-B44C-5C42-996A-1C4203DC5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C296DE-D323-564C-A781-FC00D01CB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BFE2-2A23-3045-8030-EB2EA581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01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67D55-4D23-8B4C-AF92-6592D8BA2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B61190-BFBE-664B-83BE-BF60286BB0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0A0099-1243-E945-83B0-F987DA952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F6F6CE-57FB-E942-BE01-C5BE5DCE99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868CAE-2DC0-3F43-AAB6-D4DD6A519E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94E3F0-0924-964D-872A-C11C3BC10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36F5-38FD-F84D-BB6D-622D445E164F}" type="datetimeFigureOut">
              <a:rPr lang="en-US" smtClean="0"/>
              <a:t>9/13/21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4B11DC-34B6-FA47-8958-30AE0829C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9780DC-28A7-3B47-9F0F-25A5C77D9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BFE2-2A23-3045-8030-EB2EA581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453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C26C2-EA9E-2846-9767-2B4EFA410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12B53D-D6D6-C34D-8170-E686903BE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36F5-38FD-F84D-BB6D-622D445E164F}" type="datetimeFigureOut">
              <a:rPr lang="en-US" smtClean="0"/>
              <a:t>9/13/21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AE2D8F-C8E5-C347-9459-A266F4423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8A7B99-0E61-6841-BB03-1A98102D1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BFE2-2A23-3045-8030-EB2EA581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72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C52232-2A60-AC42-BDE1-DBD875BA3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36F5-38FD-F84D-BB6D-622D445E164F}" type="datetimeFigureOut">
              <a:rPr lang="en-US" smtClean="0"/>
              <a:t>9/13/21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8F3116-CD4C-6647-9788-DCFE0B241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F06F61-3C38-BA4C-A55A-FDBF12E17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BFE2-2A23-3045-8030-EB2EA581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89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D1951-E0E3-5343-BB7E-48ED991ED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20655-8ED0-6B47-89C4-ED84A93FC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00782E-CD89-3D4C-B048-002D1D6FD6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BE98B-EF03-7942-B018-598BF952F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36F5-38FD-F84D-BB6D-622D445E164F}" type="datetimeFigureOut">
              <a:rPr lang="en-US" smtClean="0"/>
              <a:t>9/13/21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098D2A-760E-B545-A25D-C9264F0AB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75CCAD-3290-1146-AC73-A0A4C4BF8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BFE2-2A23-3045-8030-EB2EA581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839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5577B-028B-AB48-BE1E-E3683E03C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247E13-6D24-FE46-8178-EAC760BA77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1EDC6E-031B-0349-8687-FB8E10A4A1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1E4514-82DB-794A-B4B5-DD7A599A0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36F5-38FD-F84D-BB6D-622D445E164F}" type="datetimeFigureOut">
              <a:rPr lang="en-US" smtClean="0"/>
              <a:t>9/13/21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9F064E-1A3E-7B45-BF33-885C8E886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9ECA7B-B9C3-514C-9696-ADA634205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BFE2-2A23-3045-8030-EB2EA581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037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00C48-66CA-F747-8347-F2D34858E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3E954D-C341-CA4C-8D30-415450F4AB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A852D-B7F0-8A4B-931D-5A093103F6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336F5-38FD-F84D-BB6D-622D445E164F}" type="datetimeFigureOut">
              <a:rPr lang="en-US" smtClean="0"/>
              <a:t>9/13/21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66ED2-D518-F344-B927-D850E9FF57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0AB67-4EE5-E043-AF1B-87454E9061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4BFE2-2A23-3045-8030-EB2EA581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7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D9E7893-E746-3D48-897C-C5BD37C27D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sz="3600" dirty="0">
                <a:latin typeface="HYXiaoBoGangGuJ" pitchFamily="18" charset="-122"/>
                <a:ea typeface="HYXiaoBoGangGuJ" pitchFamily="18" charset="-122"/>
              </a:rPr>
              <a:t>2021</a:t>
            </a:r>
            <a:r>
              <a:rPr lang="zh-CN" altLang="en-US" sz="3600" dirty="0">
                <a:latin typeface="HYXiaoBoGangGuJ" pitchFamily="18" charset="-122"/>
                <a:ea typeface="HYXiaoBoGangGuJ" pitchFamily="18" charset="-122"/>
              </a:rPr>
              <a:t>禹唐体育年度体育营销评选</a:t>
            </a:r>
            <a:endParaRPr lang="en-US" altLang="zh-CN" sz="3600" dirty="0">
              <a:latin typeface="HYXiaoBoGangGuJ" pitchFamily="18" charset="-122"/>
              <a:ea typeface="HYXiaoBoGangGuJ" pitchFamily="18" charset="-122"/>
            </a:endParaRPr>
          </a:p>
          <a:p>
            <a:r>
              <a:rPr lang="zh-CN" altLang="en-US" dirty="0">
                <a:solidFill>
                  <a:srgbClr val="C00000"/>
                </a:solidFill>
                <a:latin typeface="HYXiaoBoGangGuJ" pitchFamily="18" charset="-122"/>
                <a:ea typeface="HYXiaoBoGangGuJ" pitchFamily="18" charset="-122"/>
              </a:rPr>
              <a:t>（年度十大新锐自主赛事</a:t>
            </a:r>
            <a:r>
              <a:rPr lang="en-US" altLang="zh-CN" dirty="0">
                <a:solidFill>
                  <a:srgbClr val="C00000"/>
                </a:solidFill>
                <a:latin typeface="HYXiaoBoGangGuJ" pitchFamily="18" charset="-122"/>
                <a:ea typeface="HYXiaoBoGangGuJ" pitchFamily="18" charset="-122"/>
              </a:rPr>
              <a:t>IP</a:t>
            </a:r>
            <a:r>
              <a:rPr lang="zh-CN" altLang="en-US" dirty="0">
                <a:solidFill>
                  <a:srgbClr val="C00000"/>
                </a:solidFill>
                <a:latin typeface="HYXiaoBoGangGuJ" pitchFamily="18" charset="-122"/>
                <a:ea typeface="HYXiaoBoGangGuJ" pitchFamily="18" charset="-122"/>
              </a:rPr>
              <a:t>类）</a:t>
            </a:r>
            <a:endParaRPr lang="en-US" dirty="0">
              <a:solidFill>
                <a:srgbClr val="C00000"/>
              </a:solidFill>
              <a:latin typeface="HYXiaoBoGangGuJ" pitchFamily="18" charset="-122"/>
              <a:ea typeface="HYXiaoBoGangGuJ" pitchFamily="18" charset="-122"/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BCED1972-FA00-174A-B7F8-B9F185ECF3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0687" y="834473"/>
            <a:ext cx="3730626" cy="2434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383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D88A6-AB03-E34A-98E2-3B664AF1D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59429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ja-JP" altLang="en-US" b="1">
                <a:solidFill>
                  <a:srgbClr val="14106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请提供参评公司</a:t>
            </a:r>
            <a:r>
              <a:rPr lang="en-US" b="1" dirty="0">
                <a:solidFill>
                  <a:srgbClr val="14106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logo</a:t>
            </a:r>
            <a:r>
              <a:rPr lang="ja-JP" altLang="en-US" b="1">
                <a:solidFill>
                  <a:srgbClr val="14106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及案例相关赛事主</a:t>
            </a:r>
            <a:r>
              <a:rPr lang="en-US" b="1" dirty="0" err="1">
                <a:solidFill>
                  <a:srgbClr val="14106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logo，AI</a:t>
            </a:r>
            <a:r>
              <a:rPr lang="ja-JP" altLang="en-US" b="1">
                <a:solidFill>
                  <a:srgbClr val="14106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及</a:t>
            </a:r>
            <a:r>
              <a:rPr lang="en-US" b="1" dirty="0">
                <a:solidFill>
                  <a:srgbClr val="14106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JPG</a:t>
            </a:r>
            <a:r>
              <a:rPr lang="ja-JP" altLang="en-US" b="1">
                <a:solidFill>
                  <a:srgbClr val="14106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格式各一（以附件形式发送）。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ja-JP" altLang="en-US" b="1">
                <a:solidFill>
                  <a:srgbClr val="14106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为保证参评作品的统一展示，请严格遵照模板中的版块分类填写，各版块内可根据需求增减内容页数；填写时，请将模板中的提示说明文字删除；可对</a:t>
            </a:r>
            <a:r>
              <a:rPr lang="en-US" b="1" dirty="0">
                <a:solidFill>
                  <a:srgbClr val="14106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PPT</a:t>
            </a:r>
            <a:r>
              <a:rPr lang="ja-JP" altLang="en-US" b="1">
                <a:solidFill>
                  <a:srgbClr val="14106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进行美化设计，以增加阅读体验。</a:t>
            </a:r>
            <a:endParaRPr lang="en-US" altLang="ja-JP" b="1" dirty="0">
              <a:solidFill>
                <a:srgbClr val="14106F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0" indent="0">
              <a:lnSpc>
                <a:spcPct val="170000"/>
              </a:lnSpc>
              <a:buNone/>
            </a:pPr>
            <a:endParaRPr lang="ja-JP" altLang="en-US" b="1">
              <a:solidFill>
                <a:srgbClr val="14106F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>
              <a:lnSpc>
                <a:spcPct val="120000"/>
              </a:lnSpc>
            </a:pPr>
            <a:r>
              <a:rPr lang="ja-JP" altLang="en-US" sz="26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格式：参评作品</a:t>
            </a:r>
            <a:r>
              <a:rPr lang="en-US" sz="26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PPT</a:t>
            </a:r>
            <a:r>
              <a:rPr lang="ja-JP" altLang="en-US" sz="26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页面比例为</a:t>
            </a:r>
            <a:r>
              <a:rPr lang="en-US" altLang="ja-JP" sz="26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16:9</a:t>
            </a:r>
            <a:r>
              <a:rPr lang="ja-JP" altLang="en-US" sz="26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，整体不超过</a:t>
            </a:r>
            <a:r>
              <a:rPr lang="en-US" altLang="ja-JP" sz="26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25</a:t>
            </a:r>
            <a:r>
              <a:rPr lang="ja-JP" altLang="en-US" sz="26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页，模板中的填写要求提示文字需自行删除。</a:t>
            </a:r>
          </a:p>
          <a:p>
            <a:pPr>
              <a:lnSpc>
                <a:spcPct val="120000"/>
              </a:lnSpc>
            </a:pPr>
            <a:r>
              <a:rPr lang="ja-JP" altLang="en-US" sz="26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图片：插入在内容描述的相应位置，尽可能使用高清且冲击力强的配图，以达到惊艳的视觉效果。</a:t>
            </a:r>
          </a:p>
          <a:p>
            <a:pPr>
              <a:lnSpc>
                <a:spcPct val="120000"/>
              </a:lnSpc>
            </a:pPr>
            <a:r>
              <a:rPr lang="ja-JP" altLang="en-US" sz="26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链接：内嵌在内容中的链接地址，请确保链接长期有效且能正常打开浏览。</a:t>
            </a:r>
          </a:p>
          <a:p>
            <a:pPr>
              <a:lnSpc>
                <a:spcPct val="120000"/>
              </a:lnSpc>
            </a:pPr>
            <a:r>
              <a:rPr lang="ja-JP" altLang="en-US" sz="26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视频：作品中如有视频，请提供视频在线链接，同时提供视频源文件（切勿将视频直接内嵌到</a:t>
            </a:r>
            <a:r>
              <a:rPr lang="en-US" sz="26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PPT</a:t>
            </a:r>
            <a:r>
              <a:rPr lang="ja-JP" altLang="en-US" sz="26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中）</a:t>
            </a:r>
            <a:r>
              <a:rPr lang="ja-JP" altLang="en-US" sz="2600"/>
              <a:t>。</a:t>
            </a:r>
          </a:p>
          <a:p>
            <a:endParaRPr lang="en-US" dirty="0"/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8EA91CD0-C30F-624B-8FF0-72BDCE99B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482" y="472075"/>
            <a:ext cx="1188806" cy="77563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044A0D3-9F21-8249-898F-FDA852BB2F66}"/>
              </a:ext>
            </a:extLst>
          </p:cNvPr>
          <p:cNvSpPr txBox="1"/>
          <p:nvPr/>
        </p:nvSpPr>
        <p:spPr>
          <a:xfrm>
            <a:off x="2003503" y="555061"/>
            <a:ext cx="40924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solidFill>
                  <a:srgbClr val="14106F"/>
                </a:solidFill>
                <a:latin typeface="HYXiaoBoGangGuJ" pitchFamily="18" charset="-122"/>
                <a:ea typeface="HYXiaoBoGangGuJ" pitchFamily="18" charset="-122"/>
              </a:rPr>
              <a:t>填写要求</a:t>
            </a:r>
            <a:endParaRPr lang="en-US" sz="4000" dirty="0">
              <a:solidFill>
                <a:srgbClr val="14106F"/>
              </a:solidFill>
              <a:latin typeface="HYXiaoBoGangGuJ" pitchFamily="18" charset="-122"/>
              <a:ea typeface="HYXiaoBoGangGuJ" pitchFamily="18" charset="-122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D248AE6-F28E-A343-8B0C-5BCB22A67FE5}"/>
              </a:ext>
            </a:extLst>
          </p:cNvPr>
          <p:cNvCxnSpPr/>
          <p:nvPr/>
        </p:nvCxnSpPr>
        <p:spPr>
          <a:xfrm>
            <a:off x="390293" y="1367314"/>
            <a:ext cx="11485756" cy="0"/>
          </a:xfrm>
          <a:prstGeom prst="line">
            <a:avLst/>
          </a:prstGeom>
          <a:ln w="107950" cmpd="thickThin">
            <a:solidFill>
              <a:srgbClr val="1410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4223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8EA91CD0-C30F-624B-8FF0-72BDCE99B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482" y="472075"/>
            <a:ext cx="1188806" cy="77563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044A0D3-9F21-8249-898F-FDA852BB2F66}"/>
              </a:ext>
            </a:extLst>
          </p:cNvPr>
          <p:cNvSpPr txBox="1"/>
          <p:nvPr/>
        </p:nvSpPr>
        <p:spPr>
          <a:xfrm>
            <a:off x="2003503" y="555061"/>
            <a:ext cx="40924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solidFill>
                  <a:srgbClr val="14106F"/>
                </a:solidFill>
                <a:latin typeface="HYXiaoBoGangGuJ" pitchFamily="18" charset="-122"/>
                <a:ea typeface="HYXiaoBoGangGuJ" pitchFamily="18" charset="-122"/>
              </a:rPr>
              <a:t>名称介绍</a:t>
            </a:r>
            <a:endParaRPr lang="en-US" sz="4000" dirty="0">
              <a:solidFill>
                <a:srgbClr val="14106F"/>
              </a:solidFill>
              <a:latin typeface="HYXiaoBoGangGuJ" pitchFamily="18" charset="-122"/>
              <a:ea typeface="HYXiaoBoGangGuJ" pitchFamily="18" charset="-122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D248AE6-F28E-A343-8B0C-5BCB22A67FE5}"/>
              </a:ext>
            </a:extLst>
          </p:cNvPr>
          <p:cNvCxnSpPr/>
          <p:nvPr/>
        </p:nvCxnSpPr>
        <p:spPr>
          <a:xfrm>
            <a:off x="390293" y="1367314"/>
            <a:ext cx="11485756" cy="0"/>
          </a:xfrm>
          <a:prstGeom prst="line">
            <a:avLst/>
          </a:prstGeom>
          <a:ln w="107950" cmpd="thickThin">
            <a:solidFill>
              <a:srgbClr val="1410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4">
            <a:extLst>
              <a:ext uri="{FF2B5EF4-FFF2-40B4-BE49-F238E27FC236}">
                <a16:creationId xmlns:a16="http://schemas.microsoft.com/office/drawing/2014/main" id="{459CA0F3-087B-D141-A2FC-007921C89593}"/>
              </a:ext>
            </a:extLst>
          </p:cNvPr>
          <p:cNvSpPr/>
          <p:nvPr/>
        </p:nvSpPr>
        <p:spPr>
          <a:xfrm>
            <a:off x="1199456" y="3212976"/>
            <a:ext cx="1813992" cy="1813992"/>
          </a:xfrm>
          <a:prstGeom prst="rect">
            <a:avLst/>
          </a:prstGeom>
          <a:noFill/>
          <a:ln w="3175">
            <a:solidFill>
              <a:schemeClr val="accent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赛事</a:t>
            </a:r>
            <a:r>
              <a:rPr lang="en-US" altLang="zh-CN" sz="3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Logo</a:t>
            </a:r>
          </a:p>
        </p:txBody>
      </p:sp>
      <p:sp>
        <p:nvSpPr>
          <p:cNvPr id="10" name="标题 1">
            <a:extLst>
              <a:ext uri="{FF2B5EF4-FFF2-40B4-BE49-F238E27FC236}">
                <a16:creationId xmlns:a16="http://schemas.microsoft.com/office/drawing/2014/main" id="{DD568B2B-7B3F-6E45-AC90-EE7CEF800FEC}"/>
              </a:ext>
            </a:extLst>
          </p:cNvPr>
          <p:cNvSpPr txBox="1">
            <a:spLocks/>
          </p:cNvSpPr>
          <p:nvPr/>
        </p:nvSpPr>
        <p:spPr>
          <a:xfrm>
            <a:off x="695400" y="1484784"/>
            <a:ext cx="107567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2">
                    <a:lumMod val="7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4000" b="1" spc="300" dirty="0">
                <a:solidFill>
                  <a:srgbClr val="0217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赛事名称</a:t>
            </a:r>
          </a:p>
        </p:txBody>
      </p:sp>
      <p:sp>
        <p:nvSpPr>
          <p:cNvPr id="11" name="内容占位符 2">
            <a:extLst>
              <a:ext uri="{FF2B5EF4-FFF2-40B4-BE49-F238E27FC236}">
                <a16:creationId xmlns:a16="http://schemas.microsoft.com/office/drawing/2014/main" id="{E7943CA7-96B5-2D4E-9E98-3F2099D0BBA0}"/>
              </a:ext>
            </a:extLst>
          </p:cNvPr>
          <p:cNvSpPr txBox="1">
            <a:spLocks/>
          </p:cNvSpPr>
          <p:nvPr/>
        </p:nvSpPr>
        <p:spPr>
          <a:xfrm>
            <a:off x="3546088" y="2627784"/>
            <a:ext cx="5497551" cy="323397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1600" i="1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2060"/>
              </a:buClr>
            </a:pPr>
            <a:r>
              <a:rPr lang="zh-CN" altLang="en-US" sz="1400" b="1" i="0" dirty="0">
                <a:solidFill>
                  <a:srgbClr val="0217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创立时间</a:t>
            </a:r>
            <a:r>
              <a:rPr lang="zh-CN" altLang="en-US" sz="1400" b="1" i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（参评赛事需是近几年中成立的自主</a:t>
            </a:r>
            <a:r>
              <a:rPr lang="en-US" altLang="zh-CN" sz="1400" b="1" i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IP</a:t>
            </a:r>
            <a:r>
              <a:rPr lang="zh-CN" altLang="en-US" sz="1400" b="1" i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赛事）</a:t>
            </a:r>
            <a:r>
              <a:rPr lang="zh-CN" altLang="en-US" sz="1400" b="1" i="0" dirty="0">
                <a:solidFill>
                  <a:srgbClr val="0217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en-US" altLang="zh-CN" sz="1400" b="1" i="0" dirty="0">
              <a:solidFill>
                <a:srgbClr val="02175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Clr>
                <a:srgbClr val="002060"/>
              </a:buClr>
            </a:pPr>
            <a:r>
              <a:rPr lang="zh-CN" altLang="en-US" sz="1400" b="1" i="0" dirty="0">
                <a:solidFill>
                  <a:srgbClr val="0217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所属运动领域：</a:t>
            </a:r>
            <a:endParaRPr lang="en-US" altLang="zh-CN" sz="1400" b="1" i="0" dirty="0">
              <a:solidFill>
                <a:srgbClr val="02175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Clr>
                <a:srgbClr val="002060"/>
              </a:buClr>
            </a:pPr>
            <a:r>
              <a:rPr lang="zh-CN" altLang="en-US" sz="1400" b="1" i="0" dirty="0">
                <a:solidFill>
                  <a:srgbClr val="0217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所属公司或组织：</a:t>
            </a:r>
            <a:endParaRPr lang="en-US" altLang="zh-CN" sz="1400" b="1" i="0" dirty="0">
              <a:solidFill>
                <a:srgbClr val="02175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Clr>
                <a:srgbClr val="002060"/>
              </a:buClr>
            </a:pPr>
            <a:r>
              <a:rPr lang="zh-CN" altLang="en-US" sz="1400" b="1" i="0" dirty="0">
                <a:solidFill>
                  <a:srgbClr val="0217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赛事周期：</a:t>
            </a:r>
            <a:endParaRPr lang="en-US" altLang="zh-CN" sz="1400" b="1" i="0" dirty="0">
              <a:solidFill>
                <a:srgbClr val="02175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Clr>
                <a:srgbClr val="002060"/>
              </a:buClr>
            </a:pPr>
            <a:r>
              <a:rPr lang="zh-CN" altLang="en-US" sz="1400" b="1" i="0" dirty="0">
                <a:solidFill>
                  <a:srgbClr val="0217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开赛时间：</a:t>
            </a:r>
            <a:endParaRPr lang="en-US" altLang="zh-CN" sz="1400" b="1" i="0" dirty="0">
              <a:solidFill>
                <a:srgbClr val="02175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Clr>
                <a:srgbClr val="002060"/>
              </a:buClr>
            </a:pPr>
            <a:r>
              <a:rPr lang="zh-CN" altLang="en-US" sz="1400" b="1" i="0" dirty="0">
                <a:solidFill>
                  <a:srgbClr val="0217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举办地点：</a:t>
            </a:r>
            <a:endParaRPr lang="en-US" altLang="zh-CN" sz="1400" b="1" i="0" dirty="0">
              <a:solidFill>
                <a:srgbClr val="02175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Clr>
                <a:srgbClr val="002060"/>
              </a:buClr>
            </a:pPr>
            <a:r>
              <a:rPr lang="zh-CN" altLang="en-US" sz="1400" b="1" i="0" dirty="0">
                <a:solidFill>
                  <a:srgbClr val="0217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赛事</a:t>
            </a:r>
            <a:r>
              <a:rPr lang="en-US" altLang="zh-CN" sz="1400" b="1" i="0" dirty="0">
                <a:solidFill>
                  <a:srgbClr val="0217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1400" b="1" i="0" dirty="0">
                <a:solidFill>
                  <a:srgbClr val="0217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公司网址：</a:t>
            </a:r>
            <a:r>
              <a:rPr lang="zh-CN" altLang="en-US" sz="1400" i="0" dirty="0">
                <a:solidFill>
                  <a:srgbClr val="0217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如没有可去掉此项</a:t>
            </a:r>
          </a:p>
          <a:p>
            <a:pPr>
              <a:buClr>
                <a:srgbClr val="002060"/>
              </a:buClr>
            </a:pPr>
            <a:r>
              <a:rPr lang="zh-CN" altLang="en-US" sz="1400" b="1" i="0" dirty="0">
                <a:solidFill>
                  <a:srgbClr val="0217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微信公众号：</a:t>
            </a:r>
            <a:r>
              <a:rPr lang="zh-CN" altLang="en-US" sz="1400" i="0" dirty="0">
                <a:solidFill>
                  <a:srgbClr val="0217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名称及二维码，如没有可去掉此项</a:t>
            </a:r>
          </a:p>
        </p:txBody>
      </p:sp>
      <p:sp>
        <p:nvSpPr>
          <p:cNvPr id="12" name="矩形 8">
            <a:extLst>
              <a:ext uri="{FF2B5EF4-FFF2-40B4-BE49-F238E27FC236}">
                <a16:creationId xmlns:a16="http://schemas.microsoft.com/office/drawing/2014/main" id="{382048D5-E3CF-2F4E-9A88-9FE5712EFA2D}"/>
              </a:ext>
            </a:extLst>
          </p:cNvPr>
          <p:cNvSpPr/>
          <p:nvPr/>
        </p:nvSpPr>
        <p:spPr>
          <a:xfrm>
            <a:off x="9221452" y="3212976"/>
            <a:ext cx="1813992" cy="1813992"/>
          </a:xfrm>
          <a:prstGeom prst="rect">
            <a:avLst/>
          </a:prstGeom>
          <a:noFill/>
          <a:ln w="3175">
            <a:solidFill>
              <a:schemeClr val="accent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微信</a:t>
            </a:r>
            <a:endParaRPr lang="en-US" altLang="zh-CN" sz="36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3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二维码</a:t>
            </a:r>
            <a:endParaRPr lang="en-US" altLang="zh-CN" sz="36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07D22F7-5DF7-344D-881B-1AFAF7D0F230}"/>
              </a:ext>
            </a:extLst>
          </p:cNvPr>
          <p:cNvSpPr txBox="1"/>
          <p:nvPr/>
        </p:nvSpPr>
        <p:spPr>
          <a:xfrm>
            <a:off x="9389326" y="6490088"/>
            <a:ext cx="280267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err="1"/>
              <a:t>禹唐体育对赛事的参评资格拥有最终解释权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031528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8EA91CD0-C30F-624B-8FF0-72BDCE99B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482" y="472075"/>
            <a:ext cx="1188806" cy="77563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044A0D3-9F21-8249-898F-FDA852BB2F66}"/>
              </a:ext>
            </a:extLst>
          </p:cNvPr>
          <p:cNvSpPr txBox="1"/>
          <p:nvPr/>
        </p:nvSpPr>
        <p:spPr>
          <a:xfrm>
            <a:off x="2003503" y="555061"/>
            <a:ext cx="40924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solidFill>
                  <a:srgbClr val="14106F"/>
                </a:solidFill>
                <a:latin typeface="HYXiaoBoGangGuJ" pitchFamily="18" charset="-122"/>
                <a:ea typeface="HYXiaoBoGangGuJ" pitchFamily="18" charset="-122"/>
              </a:rPr>
              <a:t>背景介绍</a:t>
            </a:r>
            <a:endParaRPr lang="en-US" sz="4000" dirty="0">
              <a:solidFill>
                <a:srgbClr val="14106F"/>
              </a:solidFill>
              <a:latin typeface="HYXiaoBoGangGuJ" pitchFamily="18" charset="-122"/>
              <a:ea typeface="HYXiaoBoGangGuJ" pitchFamily="18" charset="-122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D248AE6-F28E-A343-8B0C-5BCB22A67FE5}"/>
              </a:ext>
            </a:extLst>
          </p:cNvPr>
          <p:cNvCxnSpPr/>
          <p:nvPr/>
        </p:nvCxnSpPr>
        <p:spPr>
          <a:xfrm>
            <a:off x="390293" y="1367314"/>
            <a:ext cx="11485756" cy="0"/>
          </a:xfrm>
          <a:prstGeom prst="line">
            <a:avLst/>
          </a:prstGeom>
          <a:ln w="107950" cmpd="thickThin">
            <a:solidFill>
              <a:srgbClr val="1410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4">
            <a:extLst>
              <a:ext uri="{FF2B5EF4-FFF2-40B4-BE49-F238E27FC236}">
                <a16:creationId xmlns:a16="http://schemas.microsoft.com/office/drawing/2014/main" id="{C751CD7C-40D9-DE45-AB48-0E84B93CCAC6}"/>
              </a:ext>
            </a:extLst>
          </p:cNvPr>
          <p:cNvSpPr txBox="1"/>
          <p:nvPr/>
        </p:nvSpPr>
        <p:spPr>
          <a:xfrm>
            <a:off x="390292" y="1772501"/>
            <a:ext cx="7783551" cy="587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赛事的基本信息、发展历程、举办规模、营收情况、团队架构、业内成就等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zh-CN" altLang="en-US" sz="1400" b="1" spc="3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36546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8EA91CD0-C30F-624B-8FF0-72BDCE99B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482" y="472075"/>
            <a:ext cx="1188806" cy="77563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044A0D3-9F21-8249-898F-FDA852BB2F66}"/>
              </a:ext>
            </a:extLst>
          </p:cNvPr>
          <p:cNvSpPr txBox="1"/>
          <p:nvPr/>
        </p:nvSpPr>
        <p:spPr>
          <a:xfrm>
            <a:off x="2003503" y="555061"/>
            <a:ext cx="40924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solidFill>
                  <a:srgbClr val="14106F"/>
                </a:solidFill>
                <a:latin typeface="HYXiaoBoGangGuJ" pitchFamily="18" charset="-122"/>
                <a:ea typeface="HYXiaoBoGangGuJ" pitchFamily="18" charset="-122"/>
              </a:rPr>
              <a:t>营销赞助</a:t>
            </a:r>
            <a:endParaRPr lang="en-US" sz="4000" dirty="0">
              <a:solidFill>
                <a:srgbClr val="14106F"/>
              </a:solidFill>
              <a:latin typeface="HYXiaoBoGangGuJ" pitchFamily="18" charset="-122"/>
              <a:ea typeface="HYXiaoBoGangGuJ" pitchFamily="18" charset="-122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D248AE6-F28E-A343-8B0C-5BCB22A67FE5}"/>
              </a:ext>
            </a:extLst>
          </p:cNvPr>
          <p:cNvCxnSpPr/>
          <p:nvPr/>
        </p:nvCxnSpPr>
        <p:spPr>
          <a:xfrm>
            <a:off x="390293" y="1367314"/>
            <a:ext cx="11485756" cy="0"/>
          </a:xfrm>
          <a:prstGeom prst="line">
            <a:avLst/>
          </a:prstGeom>
          <a:ln w="107950" cmpd="thickThin">
            <a:solidFill>
              <a:srgbClr val="1410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4">
            <a:extLst>
              <a:ext uri="{FF2B5EF4-FFF2-40B4-BE49-F238E27FC236}">
                <a16:creationId xmlns:a16="http://schemas.microsoft.com/office/drawing/2014/main" id="{C751CD7C-40D9-DE45-AB48-0E84B93CCAC6}"/>
              </a:ext>
            </a:extLst>
          </p:cNvPr>
          <p:cNvSpPr txBox="1"/>
          <p:nvPr/>
        </p:nvSpPr>
        <p:spPr>
          <a:xfrm>
            <a:off x="390292" y="1772501"/>
            <a:ext cx="7783551" cy="1104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赛事现阶段的招商情况和赞助商体系（赞助商名称</a:t>
            </a:r>
            <a:r>
              <a:rPr lang="en-US" altLang="zh-CN" sz="1400" b="1" spc="300" dirty="0">
                <a:latin typeface="微软雅黑" pitchFamily="34" charset="-122"/>
                <a:ea typeface="微软雅黑" pitchFamily="34" charset="-122"/>
              </a:rPr>
              <a:t>+Logo</a:t>
            </a: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）</a:t>
            </a:r>
            <a:endParaRPr lang="en-US" altLang="zh-CN" sz="1400" b="1" spc="300" dirty="0"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为赞助商提供权益及执行过程中的亮点展示</a:t>
            </a:r>
            <a:endParaRPr lang="en-US" altLang="zh-CN" sz="1400" b="1" spc="300" dirty="0"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与赞助商的合作案例分享</a:t>
            </a:r>
            <a:endParaRPr lang="en-US" altLang="zh-CN" sz="1400" b="1" spc="300" dirty="0"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面对疫情为赞助商激活权益做出的调整</a:t>
            </a:r>
          </a:p>
        </p:txBody>
      </p:sp>
    </p:spTree>
    <p:extLst>
      <p:ext uri="{BB962C8B-B14F-4D97-AF65-F5344CB8AC3E}">
        <p14:creationId xmlns:p14="http://schemas.microsoft.com/office/powerpoint/2010/main" val="2018379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8EA91CD0-C30F-624B-8FF0-72BDCE99B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482" y="472075"/>
            <a:ext cx="1188806" cy="77563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044A0D3-9F21-8249-898F-FDA852BB2F66}"/>
              </a:ext>
            </a:extLst>
          </p:cNvPr>
          <p:cNvSpPr txBox="1"/>
          <p:nvPr/>
        </p:nvSpPr>
        <p:spPr>
          <a:xfrm>
            <a:off x="2003503" y="555061"/>
            <a:ext cx="5208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rgbClr val="14106F"/>
                </a:solidFill>
                <a:latin typeface="HYXiaoBoGangGuJ" pitchFamily="18" charset="-122"/>
                <a:ea typeface="HYXiaoBoGangGuJ" pitchFamily="18" charset="-122"/>
              </a:rPr>
              <a:t>核心优势</a:t>
            </a:r>
            <a:endParaRPr lang="en-US" sz="4000" dirty="0">
              <a:solidFill>
                <a:srgbClr val="14106F"/>
              </a:solidFill>
              <a:latin typeface="HYXiaoBoGangGuJ" pitchFamily="18" charset="-122"/>
              <a:ea typeface="HYXiaoBoGangGuJ" pitchFamily="18" charset="-122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D248AE6-F28E-A343-8B0C-5BCB22A67FE5}"/>
              </a:ext>
            </a:extLst>
          </p:cNvPr>
          <p:cNvCxnSpPr/>
          <p:nvPr/>
        </p:nvCxnSpPr>
        <p:spPr>
          <a:xfrm>
            <a:off x="390293" y="1367314"/>
            <a:ext cx="11485756" cy="0"/>
          </a:xfrm>
          <a:prstGeom prst="line">
            <a:avLst/>
          </a:prstGeom>
          <a:ln w="107950" cmpd="thickThin">
            <a:solidFill>
              <a:srgbClr val="1410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4">
            <a:extLst>
              <a:ext uri="{FF2B5EF4-FFF2-40B4-BE49-F238E27FC236}">
                <a16:creationId xmlns:a16="http://schemas.microsoft.com/office/drawing/2014/main" id="{C751CD7C-40D9-DE45-AB48-0E84B93CCAC6}"/>
              </a:ext>
            </a:extLst>
          </p:cNvPr>
          <p:cNvSpPr txBox="1"/>
          <p:nvPr/>
        </p:nvSpPr>
        <p:spPr>
          <a:xfrm>
            <a:off x="390292" y="1658201"/>
            <a:ext cx="8764859" cy="587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赛事在组织结构、内容设计、商业模式、技术应用、办赛模式、衍生业态、疫情应对、数字化建设等不同方面，在业内表现出的差异性优势，凸显业界影响力。</a:t>
            </a:r>
          </a:p>
        </p:txBody>
      </p:sp>
    </p:spTree>
    <p:extLst>
      <p:ext uri="{BB962C8B-B14F-4D97-AF65-F5344CB8AC3E}">
        <p14:creationId xmlns:p14="http://schemas.microsoft.com/office/powerpoint/2010/main" val="2372440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8EA91CD0-C30F-624B-8FF0-72BDCE99B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482" y="472075"/>
            <a:ext cx="1188806" cy="77563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D248AE6-F28E-A343-8B0C-5BCB22A67FE5}"/>
              </a:ext>
            </a:extLst>
          </p:cNvPr>
          <p:cNvCxnSpPr/>
          <p:nvPr/>
        </p:nvCxnSpPr>
        <p:spPr>
          <a:xfrm>
            <a:off x="390293" y="1367314"/>
            <a:ext cx="11485756" cy="0"/>
          </a:xfrm>
          <a:prstGeom prst="line">
            <a:avLst/>
          </a:prstGeom>
          <a:ln w="107950" cmpd="thickThin">
            <a:solidFill>
              <a:srgbClr val="1410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4">
            <a:extLst>
              <a:ext uri="{FF2B5EF4-FFF2-40B4-BE49-F238E27FC236}">
                <a16:creationId xmlns:a16="http://schemas.microsoft.com/office/drawing/2014/main" id="{C751CD7C-40D9-DE45-AB48-0E84B93CCAC6}"/>
              </a:ext>
            </a:extLst>
          </p:cNvPr>
          <p:cNvSpPr txBox="1"/>
          <p:nvPr/>
        </p:nvSpPr>
        <p:spPr>
          <a:xfrm>
            <a:off x="390293" y="1658201"/>
            <a:ext cx="7950819" cy="587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赛事在业内取得的突出成就和业界地位，包括但不限于赛事规模、获奖情况、商业开发、运营情况、数字化应用等。</a:t>
            </a:r>
            <a:endParaRPr lang="en-US" altLang="zh-CN" sz="1400" b="1" spc="3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209F07-94DE-8A46-B2C7-1EB6790361CB}"/>
              </a:ext>
            </a:extLst>
          </p:cNvPr>
          <p:cNvSpPr txBox="1"/>
          <p:nvPr/>
        </p:nvSpPr>
        <p:spPr>
          <a:xfrm>
            <a:off x="2003503" y="555061"/>
            <a:ext cx="5208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rgbClr val="14106F"/>
                </a:solidFill>
                <a:latin typeface="HYXiaoBoGangGuJ" pitchFamily="18" charset="-122"/>
                <a:ea typeface="HYXiaoBoGangGuJ" pitchFamily="18" charset="-122"/>
              </a:rPr>
              <a:t>年度表现</a:t>
            </a:r>
            <a:endParaRPr lang="en-US" sz="4000" dirty="0">
              <a:solidFill>
                <a:srgbClr val="14106F"/>
              </a:solidFill>
              <a:latin typeface="HYXiaoBoGangGuJ" pitchFamily="18" charset="-122"/>
              <a:ea typeface="HYXiaoBoGangGuJ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89687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8EA91CD0-C30F-624B-8FF0-72BDCE99B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482" y="472075"/>
            <a:ext cx="1188806" cy="77563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D248AE6-F28E-A343-8B0C-5BCB22A67FE5}"/>
              </a:ext>
            </a:extLst>
          </p:cNvPr>
          <p:cNvCxnSpPr/>
          <p:nvPr/>
        </p:nvCxnSpPr>
        <p:spPr>
          <a:xfrm>
            <a:off x="390293" y="1367314"/>
            <a:ext cx="11485756" cy="0"/>
          </a:xfrm>
          <a:prstGeom prst="line">
            <a:avLst/>
          </a:prstGeom>
          <a:ln w="107950" cmpd="thickThin">
            <a:solidFill>
              <a:srgbClr val="1410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4">
            <a:extLst>
              <a:ext uri="{FF2B5EF4-FFF2-40B4-BE49-F238E27FC236}">
                <a16:creationId xmlns:a16="http://schemas.microsoft.com/office/drawing/2014/main" id="{C751CD7C-40D9-DE45-AB48-0E84B93CCAC6}"/>
              </a:ext>
            </a:extLst>
          </p:cNvPr>
          <p:cNvSpPr txBox="1"/>
          <p:nvPr/>
        </p:nvSpPr>
        <p:spPr>
          <a:xfrm>
            <a:off x="390293" y="1658201"/>
            <a:ext cx="7353532" cy="1363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赛事</a:t>
            </a:r>
            <a:r>
              <a:rPr lang="ja-JP" altLang="en-US" sz="1400" b="1" spc="300">
                <a:latin typeface="微软雅黑" pitchFamily="34" charset="-122"/>
                <a:ea typeface="微软雅黑" pitchFamily="34" charset="-122"/>
              </a:rPr>
              <a:t>现阶段面对的挑战和不足</a:t>
            </a:r>
            <a:endParaRPr lang="en-US" altLang="ja-JP" sz="1400" b="1" spc="300" dirty="0"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ja-JP" altLang="en-US" sz="1400" b="1" spc="300">
                <a:latin typeface="微软雅黑" pitchFamily="34" charset="-122"/>
                <a:ea typeface="微软雅黑" pitchFamily="34" charset="-122"/>
              </a:rPr>
              <a:t>赛事未来的调整和发展方向</a:t>
            </a:r>
            <a:endParaRPr lang="en-US" altLang="ja-JP" sz="1400" b="1" spc="300" dirty="0"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1400" b="1" spc="300" dirty="0">
                <a:latin typeface="微软雅黑" pitchFamily="34" charset="-122"/>
                <a:ea typeface="微软雅黑" pitchFamily="34" charset="-122"/>
              </a:rPr>
              <a:t>2022</a:t>
            </a: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年赛事的发展计划</a:t>
            </a:r>
            <a:endParaRPr lang="en-US" altLang="zh-CN" sz="1400" b="1" spc="300" dirty="0"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赛事计划深耕的赞助品类</a:t>
            </a:r>
            <a:endParaRPr lang="ja-JP" altLang="en-US" sz="1400" b="1" spc="300"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altLang="zh-CN" sz="1400" b="1" spc="3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209F07-94DE-8A46-B2C7-1EB6790361CB}"/>
              </a:ext>
            </a:extLst>
          </p:cNvPr>
          <p:cNvSpPr txBox="1"/>
          <p:nvPr/>
        </p:nvSpPr>
        <p:spPr>
          <a:xfrm>
            <a:off x="2003503" y="555061"/>
            <a:ext cx="5208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rgbClr val="14106F"/>
                </a:solidFill>
                <a:latin typeface="HYXiaoBoGangGuJ" pitchFamily="18" charset="-122"/>
                <a:ea typeface="HYXiaoBoGangGuJ" pitchFamily="18" charset="-122"/>
              </a:rPr>
              <a:t>发展目标</a:t>
            </a:r>
            <a:endParaRPr lang="en-US" sz="4000" dirty="0">
              <a:solidFill>
                <a:srgbClr val="14106F"/>
              </a:solidFill>
              <a:latin typeface="HYXiaoBoGangGuJ" pitchFamily="18" charset="-122"/>
              <a:ea typeface="HYXiaoBoGangGuJ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04826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436</Words>
  <Application>Microsoft Macintosh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微软雅黑</vt:lpstr>
      <vt:lpstr>Arial</vt:lpstr>
      <vt:lpstr>Calibri</vt:lpstr>
      <vt:lpstr>Calibri Light</vt:lpstr>
      <vt:lpstr>HYXiaoBoGangGuJ</vt:lpstr>
      <vt:lpstr>Microsoft YaHei UI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Geng Gary</dc:creator>
  <cp:lastModifiedBy>Geng Gary</cp:lastModifiedBy>
  <cp:revision>3</cp:revision>
  <dcterms:created xsi:type="dcterms:W3CDTF">2021-09-11T11:03:53Z</dcterms:created>
  <dcterms:modified xsi:type="dcterms:W3CDTF">2021-09-13T11:27:34Z</dcterms:modified>
</cp:coreProperties>
</file>