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10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909"/>
  </p:normalViewPr>
  <p:slideViewPr>
    <p:cSldViewPr snapToGrid="0" snapToObjects="1">
      <p:cViewPr varScale="1">
        <p:scale>
          <a:sx n="114" d="100"/>
          <a:sy n="114" d="100"/>
        </p:scale>
        <p:origin x="4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C33B4-553D-1541-AD5D-08297260D3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881159-671E-944B-B114-70F3DB39EB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C9EFDF-DCBE-BF47-979F-58B29CF73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36F5-38FD-F84D-BB6D-622D445E164F}" type="datetimeFigureOut">
              <a:rPr lang="en-US" smtClean="0"/>
              <a:t>9/11/21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18CDCF-B94F-E847-9A73-32C94F998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706EEE-0954-5B4D-A8C1-44F151AC4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4BFE2-2A23-3045-8030-EB2EA5819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877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7FC96-9BDE-4040-934C-34AF15F1F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F18BBD-50C3-E84A-98EC-0FC9B836F3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C7C399-5746-224E-BA81-BA3D9DA9C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36F5-38FD-F84D-BB6D-622D445E164F}" type="datetimeFigureOut">
              <a:rPr lang="en-US" smtClean="0"/>
              <a:t>9/11/21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C6FDEC-BE57-874A-AE24-03D741D8F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8CD21A-AC61-8441-A884-F98CC006F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4BFE2-2A23-3045-8030-EB2EA5819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656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990E91-A281-4B4F-B58C-C2840B2EFC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BF4601-EB32-E74C-8A7C-4B2CCC69B6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88CB54-7057-F943-A4D2-009F5031D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36F5-38FD-F84D-BB6D-622D445E164F}" type="datetimeFigureOut">
              <a:rPr lang="en-US" smtClean="0"/>
              <a:t>9/11/21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776F07-C910-8E4E-8F20-8F448E51F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FF037C-3E1F-A84F-BC55-98875F4F6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4BFE2-2A23-3045-8030-EB2EA5819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660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601B8-3CFD-4645-BEBF-EC1FCDBF1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60E86E-677C-4740-9A56-52C342B6E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8A455-911F-0045-832B-024D31974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36F5-38FD-F84D-BB6D-622D445E164F}" type="datetimeFigureOut">
              <a:rPr lang="en-US" smtClean="0"/>
              <a:t>9/11/21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808C05-7633-FD4A-A282-7EA665D44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B322C9-194B-D44A-90A7-D297E184E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4BFE2-2A23-3045-8030-EB2EA5819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5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6B2EA-7D23-9D4F-88E3-33FDEC1B0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FB5E61-1B05-0F43-8EE8-D3CACB0759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490EEE-B386-D14B-9C78-9B500DE78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36F5-38FD-F84D-BB6D-622D445E164F}" type="datetimeFigureOut">
              <a:rPr lang="en-US" smtClean="0"/>
              <a:t>9/11/21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2920F7-80B3-884B-882E-D0937F388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F434EB-8E0C-0841-8BFA-9BC3ADA99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4BFE2-2A23-3045-8030-EB2EA5819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246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10618-E942-3F4D-95E7-B527FBBC1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7E4A01-BBC5-4F4C-AB5E-4DE4944304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2D768D-3A28-374D-A872-62DA319F16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DE3BB0-5F83-5B43-8111-7D114E5FF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36F5-38FD-F84D-BB6D-622D445E164F}" type="datetimeFigureOut">
              <a:rPr lang="en-US" smtClean="0"/>
              <a:t>9/11/21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97F973-B44C-5C42-996A-1C4203DC5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C296DE-D323-564C-A781-FC00D01CB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4BFE2-2A23-3045-8030-EB2EA5819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010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67D55-4D23-8B4C-AF92-6592D8BA2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B61190-BFBE-664B-83BE-BF60286BB0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0A0099-1243-E945-83B0-F987DA9520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F6F6CE-57FB-E942-BE01-C5BE5DCE99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868CAE-2DC0-3F43-AAB6-D4DD6A519E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94E3F0-0924-964D-872A-C11C3BC10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36F5-38FD-F84D-BB6D-622D445E164F}" type="datetimeFigureOut">
              <a:rPr lang="en-US" smtClean="0"/>
              <a:t>9/11/21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4B11DC-34B6-FA47-8958-30AE0829C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9780DC-28A7-3B47-9F0F-25A5C77D9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4BFE2-2A23-3045-8030-EB2EA5819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453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C26C2-EA9E-2846-9767-2B4EFA410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12B53D-D6D6-C34D-8170-E686903BE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36F5-38FD-F84D-BB6D-622D445E164F}" type="datetimeFigureOut">
              <a:rPr lang="en-US" smtClean="0"/>
              <a:t>9/11/21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AE2D8F-C8E5-C347-9459-A266F4423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8A7B99-0E61-6841-BB03-1A98102D1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4BFE2-2A23-3045-8030-EB2EA5819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72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C52232-2A60-AC42-BDE1-DBD875BA3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36F5-38FD-F84D-BB6D-622D445E164F}" type="datetimeFigureOut">
              <a:rPr lang="en-US" smtClean="0"/>
              <a:t>9/11/21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8F3116-CD4C-6647-9788-DCFE0B241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F06F61-3C38-BA4C-A55A-FDBF12E17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4BFE2-2A23-3045-8030-EB2EA5819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89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D1951-E0E3-5343-BB7E-48ED991ED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20655-8ED0-6B47-89C4-ED84A93FC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00782E-CD89-3D4C-B048-002D1D6FD6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BE98B-EF03-7942-B018-598BF952F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36F5-38FD-F84D-BB6D-622D445E164F}" type="datetimeFigureOut">
              <a:rPr lang="en-US" smtClean="0"/>
              <a:t>9/11/21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098D2A-760E-B545-A25D-C9264F0AB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75CCAD-3290-1146-AC73-A0A4C4BF8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4BFE2-2A23-3045-8030-EB2EA5819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839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5577B-028B-AB48-BE1E-E3683E03C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247E13-6D24-FE46-8178-EAC760BA77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1EDC6E-031B-0349-8687-FB8E10A4A1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1E4514-82DB-794A-B4B5-DD7A599A0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36F5-38FD-F84D-BB6D-622D445E164F}" type="datetimeFigureOut">
              <a:rPr lang="en-US" smtClean="0"/>
              <a:t>9/11/21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9F064E-1A3E-7B45-BF33-885C8E886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9ECA7B-B9C3-514C-9696-ADA634205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4BFE2-2A23-3045-8030-EB2EA5819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037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00C48-66CA-F747-8347-F2D34858E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3E954D-C341-CA4C-8D30-415450F4AB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0A852D-B7F0-8A4B-931D-5A093103F6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336F5-38FD-F84D-BB6D-622D445E164F}" type="datetimeFigureOut">
              <a:rPr lang="en-US" smtClean="0"/>
              <a:t>9/11/21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66ED2-D518-F344-B927-D850E9FF57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0AB67-4EE5-E043-AF1B-87454E9061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4BFE2-2A23-3045-8030-EB2EA5819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27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D9E7893-E746-3D48-897C-C5BD37C27D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sz="3600" dirty="0">
                <a:latin typeface="HYXiaoBoGangGuJ" pitchFamily="18" charset="-122"/>
                <a:ea typeface="HYXiaoBoGangGuJ" pitchFamily="18" charset="-122"/>
              </a:rPr>
              <a:t>2021</a:t>
            </a:r>
            <a:r>
              <a:rPr lang="zh-CN" altLang="en-US" sz="3600" dirty="0">
                <a:latin typeface="HYXiaoBoGangGuJ" pitchFamily="18" charset="-122"/>
                <a:ea typeface="HYXiaoBoGangGuJ" pitchFamily="18" charset="-122"/>
              </a:rPr>
              <a:t>禹唐体育年度体育营销评选</a:t>
            </a:r>
            <a:endParaRPr lang="en-US" altLang="zh-CN" sz="3600" dirty="0">
              <a:latin typeface="HYXiaoBoGangGuJ" pitchFamily="18" charset="-122"/>
              <a:ea typeface="HYXiaoBoGangGuJ" pitchFamily="18" charset="-122"/>
            </a:endParaRPr>
          </a:p>
          <a:p>
            <a:r>
              <a:rPr lang="zh-CN" altLang="en-US" dirty="0">
                <a:solidFill>
                  <a:srgbClr val="C00000"/>
                </a:solidFill>
                <a:latin typeface="HYXiaoBoGangGuJ" pitchFamily="18" charset="-122"/>
                <a:ea typeface="HYXiaoBoGangGuJ" pitchFamily="18" charset="-122"/>
              </a:rPr>
              <a:t>（年度十大体育营销人物类）</a:t>
            </a:r>
            <a:endParaRPr lang="en-US" dirty="0">
              <a:solidFill>
                <a:srgbClr val="C00000"/>
              </a:solidFill>
              <a:latin typeface="HYXiaoBoGangGuJ" pitchFamily="18" charset="-122"/>
              <a:ea typeface="HYXiaoBoGangGuJ" pitchFamily="18" charset="-122"/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BCED1972-FA00-174A-B7F8-B9F185ECF3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0687" y="834473"/>
            <a:ext cx="3730626" cy="2434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383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7D88A6-AB03-E34A-98E2-3B664AF1D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59429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ja-JP" altLang="en-US" b="1">
                <a:solidFill>
                  <a:srgbClr val="14106F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请提供参评公司</a:t>
            </a:r>
            <a:r>
              <a:rPr lang="en-US" b="1" dirty="0" err="1">
                <a:solidFill>
                  <a:srgbClr val="14106F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logo，AI</a:t>
            </a:r>
            <a:r>
              <a:rPr lang="ja-JP" altLang="en-US" b="1">
                <a:solidFill>
                  <a:srgbClr val="14106F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及</a:t>
            </a:r>
            <a:r>
              <a:rPr lang="en-US" b="1" dirty="0">
                <a:solidFill>
                  <a:srgbClr val="14106F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JPG</a:t>
            </a:r>
            <a:r>
              <a:rPr lang="ja-JP" altLang="en-US" b="1">
                <a:solidFill>
                  <a:srgbClr val="14106F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格式各一（以附件形式发送）。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ja-JP" altLang="en-US" b="1">
                <a:solidFill>
                  <a:srgbClr val="14106F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为保证参评作品的统一展示，请严格遵照模板中的版块分类填写，各版块内可根据需求增减内容页数；填写时，请将模板中的提示说明文字删除；可对</a:t>
            </a:r>
            <a:r>
              <a:rPr lang="en-US" b="1" dirty="0">
                <a:solidFill>
                  <a:srgbClr val="14106F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PPT</a:t>
            </a:r>
            <a:r>
              <a:rPr lang="ja-JP" altLang="en-US" b="1">
                <a:solidFill>
                  <a:srgbClr val="14106F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进行美化设计，以增加阅读体验。</a:t>
            </a:r>
            <a:endParaRPr lang="en-US" altLang="ja-JP" b="1" dirty="0">
              <a:solidFill>
                <a:srgbClr val="14106F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0" indent="0">
              <a:lnSpc>
                <a:spcPct val="170000"/>
              </a:lnSpc>
              <a:buNone/>
            </a:pPr>
            <a:endParaRPr lang="ja-JP" altLang="en-US" b="1">
              <a:solidFill>
                <a:srgbClr val="14106F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>
              <a:lnSpc>
                <a:spcPct val="120000"/>
              </a:lnSpc>
            </a:pPr>
            <a:r>
              <a:rPr lang="ja-JP" altLang="en-US" sz="260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格式：参评作品</a:t>
            </a:r>
            <a:r>
              <a:rPr lang="en-US" sz="26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PPT</a:t>
            </a:r>
            <a:r>
              <a:rPr lang="ja-JP" altLang="en-US" sz="260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页面比例为</a:t>
            </a:r>
            <a:r>
              <a:rPr lang="en-US" altLang="ja-JP" sz="26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16:9</a:t>
            </a:r>
            <a:r>
              <a:rPr lang="ja-JP" altLang="en-US" sz="260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，整体不超过</a:t>
            </a:r>
            <a:r>
              <a:rPr lang="en-US" altLang="ja-JP" sz="26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25</a:t>
            </a:r>
            <a:r>
              <a:rPr lang="ja-JP" altLang="en-US" sz="260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页，模板中的填写要求提示文字需自行删除。</a:t>
            </a:r>
          </a:p>
          <a:p>
            <a:pPr>
              <a:lnSpc>
                <a:spcPct val="120000"/>
              </a:lnSpc>
            </a:pPr>
            <a:r>
              <a:rPr lang="ja-JP" altLang="en-US" sz="260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图片：插入在内容描述的相应位置，尽可能使用高清且冲击力强的配图，以达到惊艳的视觉效果。</a:t>
            </a:r>
          </a:p>
          <a:p>
            <a:pPr>
              <a:lnSpc>
                <a:spcPct val="120000"/>
              </a:lnSpc>
            </a:pPr>
            <a:r>
              <a:rPr lang="ja-JP" altLang="en-US" sz="260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链接：内嵌在内容中的链接地址，请确保链接长期有效且能正常打开浏览。</a:t>
            </a:r>
          </a:p>
          <a:p>
            <a:pPr>
              <a:lnSpc>
                <a:spcPct val="120000"/>
              </a:lnSpc>
            </a:pPr>
            <a:r>
              <a:rPr lang="ja-JP" altLang="en-US" sz="260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视频：作品中如有视频，请提供视频在线链接，同时提供视频源文件（切勿将视频直接内嵌到</a:t>
            </a:r>
            <a:r>
              <a:rPr lang="en-US" sz="26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PPT</a:t>
            </a:r>
            <a:r>
              <a:rPr lang="ja-JP" altLang="en-US" sz="260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中）</a:t>
            </a:r>
            <a:r>
              <a:rPr lang="ja-JP" altLang="en-US" sz="2600"/>
              <a:t>。</a:t>
            </a:r>
          </a:p>
          <a:p>
            <a:endParaRPr lang="en-US" dirty="0"/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8EA91CD0-C30F-624B-8FF0-72BDCE99B5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482" y="472075"/>
            <a:ext cx="1188806" cy="77563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044A0D3-9F21-8249-898F-FDA852BB2F66}"/>
              </a:ext>
            </a:extLst>
          </p:cNvPr>
          <p:cNvSpPr txBox="1"/>
          <p:nvPr/>
        </p:nvSpPr>
        <p:spPr>
          <a:xfrm>
            <a:off x="2003503" y="555061"/>
            <a:ext cx="40924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solidFill>
                  <a:srgbClr val="14106F"/>
                </a:solidFill>
                <a:latin typeface="HYXiaoBoGangGuJ" pitchFamily="18" charset="-122"/>
                <a:ea typeface="HYXiaoBoGangGuJ" pitchFamily="18" charset="-122"/>
              </a:rPr>
              <a:t>填写要求</a:t>
            </a:r>
            <a:endParaRPr lang="en-US" sz="4000" dirty="0">
              <a:solidFill>
                <a:srgbClr val="14106F"/>
              </a:solidFill>
              <a:latin typeface="HYXiaoBoGangGuJ" pitchFamily="18" charset="-122"/>
              <a:ea typeface="HYXiaoBoGangGuJ" pitchFamily="18" charset="-122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D248AE6-F28E-A343-8B0C-5BCB22A67FE5}"/>
              </a:ext>
            </a:extLst>
          </p:cNvPr>
          <p:cNvCxnSpPr/>
          <p:nvPr/>
        </p:nvCxnSpPr>
        <p:spPr>
          <a:xfrm>
            <a:off x="390293" y="1367314"/>
            <a:ext cx="11485756" cy="0"/>
          </a:xfrm>
          <a:prstGeom prst="line">
            <a:avLst/>
          </a:prstGeom>
          <a:ln w="107950" cmpd="thickThin">
            <a:solidFill>
              <a:srgbClr val="1410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4223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8EA91CD0-C30F-624B-8FF0-72BDCE99B5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482" y="472075"/>
            <a:ext cx="1188806" cy="77563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044A0D3-9F21-8249-898F-FDA852BB2F66}"/>
              </a:ext>
            </a:extLst>
          </p:cNvPr>
          <p:cNvSpPr txBox="1"/>
          <p:nvPr/>
        </p:nvSpPr>
        <p:spPr>
          <a:xfrm>
            <a:off x="2003503" y="555061"/>
            <a:ext cx="40924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solidFill>
                  <a:srgbClr val="14106F"/>
                </a:solidFill>
                <a:latin typeface="HYXiaoBoGangGuJ" pitchFamily="18" charset="-122"/>
                <a:ea typeface="HYXiaoBoGangGuJ" pitchFamily="18" charset="-122"/>
              </a:rPr>
              <a:t>名称介绍</a:t>
            </a:r>
            <a:endParaRPr lang="en-US" sz="4000" dirty="0">
              <a:solidFill>
                <a:srgbClr val="14106F"/>
              </a:solidFill>
              <a:latin typeface="HYXiaoBoGangGuJ" pitchFamily="18" charset="-122"/>
              <a:ea typeface="HYXiaoBoGangGuJ" pitchFamily="18" charset="-122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D248AE6-F28E-A343-8B0C-5BCB22A67FE5}"/>
              </a:ext>
            </a:extLst>
          </p:cNvPr>
          <p:cNvCxnSpPr/>
          <p:nvPr/>
        </p:nvCxnSpPr>
        <p:spPr>
          <a:xfrm>
            <a:off x="390293" y="1367314"/>
            <a:ext cx="11485756" cy="0"/>
          </a:xfrm>
          <a:prstGeom prst="line">
            <a:avLst/>
          </a:prstGeom>
          <a:ln w="107950" cmpd="thickThin">
            <a:solidFill>
              <a:srgbClr val="1410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标题 1">
            <a:extLst>
              <a:ext uri="{FF2B5EF4-FFF2-40B4-BE49-F238E27FC236}">
                <a16:creationId xmlns:a16="http://schemas.microsoft.com/office/drawing/2014/main" id="{4E0486DA-54CC-2E44-8DD4-8D3A078F2796}"/>
              </a:ext>
            </a:extLst>
          </p:cNvPr>
          <p:cNvSpPr txBox="1">
            <a:spLocks/>
          </p:cNvSpPr>
          <p:nvPr/>
        </p:nvSpPr>
        <p:spPr>
          <a:xfrm>
            <a:off x="5159896" y="1844824"/>
            <a:ext cx="28083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2">
                    <a:lumMod val="7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4000" b="1" spc="300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人物姓名</a:t>
            </a:r>
          </a:p>
        </p:txBody>
      </p:sp>
      <p:sp>
        <p:nvSpPr>
          <p:cNvPr id="10" name="内容占位符 2">
            <a:extLst>
              <a:ext uri="{FF2B5EF4-FFF2-40B4-BE49-F238E27FC236}">
                <a16:creationId xmlns:a16="http://schemas.microsoft.com/office/drawing/2014/main" id="{1CDB2FB2-E0D1-4343-A44E-0662764E1C2C}"/>
              </a:ext>
            </a:extLst>
          </p:cNvPr>
          <p:cNvSpPr txBox="1">
            <a:spLocks/>
          </p:cNvSpPr>
          <p:nvPr/>
        </p:nvSpPr>
        <p:spPr>
          <a:xfrm>
            <a:off x="5427525" y="2919038"/>
            <a:ext cx="5688632" cy="33174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  <a:defRPr sz="1600" i="1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02060"/>
              </a:buClr>
              <a:buNone/>
            </a:pPr>
            <a:r>
              <a:rPr lang="zh-CN" altLang="en-US" sz="1400" b="1" i="0" dirty="0">
                <a:solidFill>
                  <a:srgbClr val="0317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公司及职务：</a:t>
            </a:r>
            <a:endParaRPr lang="en-US" altLang="zh-CN" sz="1400" b="1" i="0" dirty="0">
              <a:solidFill>
                <a:srgbClr val="03175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Clr>
                <a:srgbClr val="002060"/>
              </a:buClr>
              <a:buNone/>
            </a:pPr>
            <a:r>
              <a:rPr lang="zh-CN" altLang="en-US" sz="1400" b="1" i="0" dirty="0">
                <a:solidFill>
                  <a:srgbClr val="0317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所属领域：</a:t>
            </a:r>
            <a:endParaRPr lang="en-US" altLang="zh-CN" sz="1400" b="1" i="0" dirty="0">
              <a:solidFill>
                <a:srgbClr val="03175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Clr>
                <a:srgbClr val="002060"/>
              </a:buClr>
              <a:buNone/>
            </a:pPr>
            <a:r>
              <a:rPr lang="zh-CN" altLang="en-US" sz="1400" b="1" i="0" dirty="0">
                <a:solidFill>
                  <a:srgbClr val="0317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□ 体育营销相关的企业或品牌管理者</a:t>
            </a:r>
            <a:endParaRPr lang="en-US" altLang="zh-CN" sz="1400" b="1" i="0" dirty="0">
              <a:solidFill>
                <a:srgbClr val="03175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Clr>
                <a:srgbClr val="002060"/>
              </a:buClr>
              <a:buNone/>
            </a:pPr>
            <a:r>
              <a:rPr lang="zh-CN" altLang="en-US" sz="1400" b="1" i="0" dirty="0">
                <a:solidFill>
                  <a:srgbClr val="0317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□ 广告</a:t>
            </a:r>
            <a:r>
              <a:rPr lang="en-US" altLang="zh-CN" sz="1400" b="1" i="0" dirty="0">
                <a:solidFill>
                  <a:srgbClr val="0317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1400" b="1" i="0" dirty="0">
                <a:solidFill>
                  <a:srgbClr val="0317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公关</a:t>
            </a:r>
            <a:r>
              <a:rPr lang="en-US" altLang="zh-CN" sz="1400" b="1" i="0" dirty="0">
                <a:solidFill>
                  <a:srgbClr val="0317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1400" b="1" i="0" dirty="0">
                <a:solidFill>
                  <a:srgbClr val="0317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营销公司管理者</a:t>
            </a:r>
            <a:endParaRPr lang="en-US" altLang="zh-CN" sz="1400" b="1" i="0" dirty="0">
              <a:solidFill>
                <a:srgbClr val="03175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Clr>
                <a:srgbClr val="002060"/>
              </a:buClr>
              <a:buNone/>
            </a:pPr>
            <a:r>
              <a:rPr lang="zh-CN" altLang="en-US" sz="1400" b="1" i="0" dirty="0">
                <a:solidFill>
                  <a:srgbClr val="0317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□ 赛事</a:t>
            </a:r>
            <a:r>
              <a:rPr lang="en-US" altLang="zh-CN" sz="1400" b="1" i="0" dirty="0">
                <a:solidFill>
                  <a:srgbClr val="0317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1400" b="1" i="0" dirty="0">
                <a:solidFill>
                  <a:srgbClr val="0317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场馆运营管理者 </a:t>
            </a:r>
            <a:endParaRPr lang="en-US" altLang="zh-CN" sz="1400" b="1" i="0" dirty="0">
              <a:solidFill>
                <a:srgbClr val="03175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Clr>
                <a:srgbClr val="002060"/>
              </a:buClr>
              <a:buNone/>
            </a:pPr>
            <a:r>
              <a:rPr lang="zh-CN" altLang="en-US" sz="1400" b="1" i="0" dirty="0">
                <a:solidFill>
                  <a:srgbClr val="0317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□ 体育媒体管理者</a:t>
            </a:r>
            <a:endParaRPr lang="en-US" altLang="zh-CN" sz="1400" b="1" i="0" dirty="0">
              <a:solidFill>
                <a:srgbClr val="03175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Clr>
                <a:srgbClr val="002060"/>
              </a:buClr>
              <a:buNone/>
            </a:pPr>
            <a:r>
              <a:rPr lang="zh-CN" altLang="en-US" sz="1400" b="1" i="0" dirty="0">
                <a:solidFill>
                  <a:srgbClr val="0317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□ 政府或研究机构的专业人士 </a:t>
            </a:r>
            <a:endParaRPr lang="en-US" altLang="zh-CN" sz="1400" b="1" i="0" dirty="0">
              <a:solidFill>
                <a:srgbClr val="03175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Clr>
                <a:srgbClr val="002060"/>
              </a:buClr>
              <a:buNone/>
            </a:pPr>
            <a:r>
              <a:rPr lang="zh-CN" altLang="en-US" sz="1400" b="1" i="0" dirty="0">
                <a:solidFill>
                  <a:srgbClr val="0317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□ 其他</a:t>
            </a:r>
            <a:r>
              <a:rPr lang="en-US" altLang="zh-CN" sz="1400" b="1" i="0" dirty="0">
                <a:solidFill>
                  <a:srgbClr val="0317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___________</a:t>
            </a:r>
            <a:endParaRPr lang="zh-CN" altLang="en-US" sz="1400" b="1" i="0" dirty="0">
              <a:solidFill>
                <a:srgbClr val="03175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Clr>
                <a:srgbClr val="002060"/>
              </a:buClr>
              <a:buNone/>
            </a:pPr>
            <a:endParaRPr lang="zh-CN" altLang="en-US" sz="1400" b="1" i="0" dirty="0">
              <a:solidFill>
                <a:srgbClr val="03175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3">
            <a:extLst>
              <a:ext uri="{FF2B5EF4-FFF2-40B4-BE49-F238E27FC236}">
                <a16:creationId xmlns:a16="http://schemas.microsoft.com/office/drawing/2014/main" id="{38A4DD31-8A03-9741-9099-163458D1300C}"/>
              </a:ext>
            </a:extLst>
          </p:cNvPr>
          <p:cNvSpPr/>
          <p:nvPr/>
        </p:nvSpPr>
        <p:spPr>
          <a:xfrm>
            <a:off x="1498640" y="2230182"/>
            <a:ext cx="2952328" cy="3456384"/>
          </a:xfrm>
          <a:prstGeom prst="rect">
            <a:avLst/>
          </a:prstGeom>
          <a:noFill/>
          <a:ln w="3175">
            <a:solidFill>
              <a:srgbClr val="031756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pc="300" dirty="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形象照</a:t>
            </a:r>
            <a:endParaRPr lang="en-US" altLang="zh-CN" spc="300" dirty="0">
              <a:solidFill>
                <a:schemeClr val="tx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algn="ctr">
              <a:lnSpc>
                <a:spcPct val="200000"/>
              </a:lnSpc>
            </a:pPr>
            <a:r>
              <a:rPr lang="en-US" altLang="zh-CN" sz="1000" spc="300" dirty="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TIF</a:t>
            </a:r>
            <a:r>
              <a:rPr lang="zh-CN" altLang="en-US" sz="1000" spc="300" dirty="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格式或</a:t>
            </a:r>
            <a:r>
              <a:rPr lang="en-US" altLang="zh-CN" sz="1000" spc="300" dirty="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1M</a:t>
            </a:r>
            <a:r>
              <a:rPr lang="zh-CN" altLang="en-US" sz="1000" spc="300" dirty="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以上</a:t>
            </a:r>
            <a:r>
              <a:rPr lang="en-US" altLang="zh-CN" sz="1000" spc="300" dirty="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JPG</a:t>
            </a:r>
            <a:r>
              <a:rPr lang="zh-CN" altLang="en-US" sz="1000" spc="300" dirty="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格式</a:t>
            </a:r>
          </a:p>
        </p:txBody>
      </p:sp>
    </p:spTree>
    <p:extLst>
      <p:ext uri="{BB962C8B-B14F-4D97-AF65-F5344CB8AC3E}">
        <p14:creationId xmlns:p14="http://schemas.microsoft.com/office/powerpoint/2010/main" val="3031528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8EA91CD0-C30F-624B-8FF0-72BDCE99B5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482" y="472075"/>
            <a:ext cx="1188806" cy="77563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044A0D3-9F21-8249-898F-FDA852BB2F66}"/>
              </a:ext>
            </a:extLst>
          </p:cNvPr>
          <p:cNvSpPr txBox="1"/>
          <p:nvPr/>
        </p:nvSpPr>
        <p:spPr>
          <a:xfrm>
            <a:off x="2003503" y="555061"/>
            <a:ext cx="40924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solidFill>
                  <a:srgbClr val="14106F"/>
                </a:solidFill>
                <a:latin typeface="HYXiaoBoGangGuJ" pitchFamily="18" charset="-122"/>
                <a:ea typeface="HYXiaoBoGangGuJ" pitchFamily="18" charset="-122"/>
              </a:rPr>
              <a:t>人物简介</a:t>
            </a:r>
            <a:endParaRPr lang="en-US" sz="4000" dirty="0">
              <a:solidFill>
                <a:srgbClr val="14106F"/>
              </a:solidFill>
              <a:latin typeface="HYXiaoBoGangGuJ" pitchFamily="18" charset="-122"/>
              <a:ea typeface="HYXiaoBoGangGuJ" pitchFamily="18" charset="-122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D248AE6-F28E-A343-8B0C-5BCB22A67FE5}"/>
              </a:ext>
            </a:extLst>
          </p:cNvPr>
          <p:cNvCxnSpPr/>
          <p:nvPr/>
        </p:nvCxnSpPr>
        <p:spPr>
          <a:xfrm>
            <a:off x="390293" y="1367314"/>
            <a:ext cx="11485756" cy="0"/>
          </a:xfrm>
          <a:prstGeom prst="line">
            <a:avLst/>
          </a:prstGeom>
          <a:ln w="107950" cmpd="thickThin">
            <a:solidFill>
              <a:srgbClr val="1410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矩形 8">
            <a:extLst>
              <a:ext uri="{FF2B5EF4-FFF2-40B4-BE49-F238E27FC236}">
                <a16:creationId xmlns:a16="http://schemas.microsoft.com/office/drawing/2014/main" id="{8F6FBFCC-AEA9-FE43-A1BF-8F057558EE9D}"/>
              </a:ext>
            </a:extLst>
          </p:cNvPr>
          <p:cNvSpPr/>
          <p:nvPr/>
        </p:nvSpPr>
        <p:spPr>
          <a:xfrm>
            <a:off x="390293" y="1703048"/>
            <a:ext cx="4968552" cy="3627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ja-JP" altLang="en-US" sz="1600" b="1" spc="30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个人工作经历及过往成就</a:t>
            </a:r>
          </a:p>
        </p:txBody>
      </p:sp>
    </p:spTree>
    <p:extLst>
      <p:ext uri="{BB962C8B-B14F-4D97-AF65-F5344CB8AC3E}">
        <p14:creationId xmlns:p14="http://schemas.microsoft.com/office/powerpoint/2010/main" val="1059760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8EA91CD0-C30F-624B-8FF0-72BDCE99B5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482" y="472075"/>
            <a:ext cx="1188806" cy="77563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044A0D3-9F21-8249-898F-FDA852BB2F66}"/>
              </a:ext>
            </a:extLst>
          </p:cNvPr>
          <p:cNvSpPr txBox="1"/>
          <p:nvPr/>
        </p:nvSpPr>
        <p:spPr>
          <a:xfrm>
            <a:off x="2003503" y="555061"/>
            <a:ext cx="40924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solidFill>
                  <a:srgbClr val="14106F"/>
                </a:solidFill>
                <a:latin typeface="HYXiaoBoGangGuJ" pitchFamily="18" charset="-122"/>
                <a:ea typeface="HYXiaoBoGangGuJ" pitchFamily="18" charset="-122"/>
              </a:rPr>
              <a:t>突出贡献</a:t>
            </a:r>
            <a:endParaRPr lang="en-US" sz="4000" dirty="0">
              <a:solidFill>
                <a:srgbClr val="14106F"/>
              </a:solidFill>
              <a:latin typeface="HYXiaoBoGangGuJ" pitchFamily="18" charset="-122"/>
              <a:ea typeface="HYXiaoBoGangGuJ" pitchFamily="18" charset="-122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D248AE6-F28E-A343-8B0C-5BCB22A67FE5}"/>
              </a:ext>
            </a:extLst>
          </p:cNvPr>
          <p:cNvCxnSpPr/>
          <p:nvPr/>
        </p:nvCxnSpPr>
        <p:spPr>
          <a:xfrm>
            <a:off x="390293" y="1367314"/>
            <a:ext cx="11485756" cy="0"/>
          </a:xfrm>
          <a:prstGeom prst="line">
            <a:avLst/>
          </a:prstGeom>
          <a:ln w="107950" cmpd="thickThin">
            <a:solidFill>
              <a:srgbClr val="1410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4">
            <a:extLst>
              <a:ext uri="{FF2B5EF4-FFF2-40B4-BE49-F238E27FC236}">
                <a16:creationId xmlns:a16="http://schemas.microsoft.com/office/drawing/2014/main" id="{C751CD7C-40D9-DE45-AB48-0E84B93CCAC6}"/>
              </a:ext>
            </a:extLst>
          </p:cNvPr>
          <p:cNvSpPr txBox="1"/>
          <p:nvPr/>
        </p:nvSpPr>
        <p:spPr>
          <a:xfrm>
            <a:off x="390292" y="1772501"/>
            <a:ext cx="9244361" cy="328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400" b="1" spc="300" dirty="0">
                <a:latin typeface="微软雅黑" pitchFamily="34" charset="-122"/>
                <a:ea typeface="微软雅黑" pitchFamily="34" charset="-122"/>
              </a:rPr>
              <a:t>近一年在体育营销领域打造的重点项目和对相关企业</a:t>
            </a:r>
            <a:r>
              <a:rPr lang="en-US" altLang="zh-CN" sz="1400" b="1" spc="300" dirty="0">
                <a:latin typeface="微软雅黑" pitchFamily="34" charset="-122"/>
                <a:ea typeface="微软雅黑" pitchFamily="34" charset="-122"/>
              </a:rPr>
              <a:t>/</a:t>
            </a:r>
            <a:r>
              <a:rPr lang="zh-CN" altLang="en-US" sz="1400" b="1" spc="300" dirty="0">
                <a:latin typeface="微软雅黑" pitchFamily="34" charset="-122"/>
                <a:ea typeface="微软雅黑" pitchFamily="34" charset="-122"/>
              </a:rPr>
              <a:t>赛事</a:t>
            </a:r>
            <a:r>
              <a:rPr lang="en-US" altLang="zh-CN" sz="1400" b="1" spc="300" dirty="0">
                <a:latin typeface="微软雅黑" pitchFamily="34" charset="-122"/>
                <a:ea typeface="微软雅黑" pitchFamily="34" charset="-122"/>
              </a:rPr>
              <a:t>/</a:t>
            </a:r>
            <a:r>
              <a:rPr lang="zh-CN" altLang="en-US" sz="1400" b="1" spc="300" dirty="0">
                <a:latin typeface="微软雅黑" pitchFamily="34" charset="-122"/>
                <a:ea typeface="微软雅黑" pitchFamily="34" charset="-122"/>
              </a:rPr>
              <a:t>运动员</a:t>
            </a:r>
            <a:r>
              <a:rPr lang="en-US" altLang="zh-CN" sz="1400" b="1" spc="300" dirty="0">
                <a:latin typeface="微软雅黑" pitchFamily="34" charset="-122"/>
                <a:ea typeface="微软雅黑" pitchFamily="34" charset="-122"/>
              </a:rPr>
              <a:t>/</a:t>
            </a:r>
            <a:r>
              <a:rPr lang="zh-CN" altLang="en-US" sz="1400" b="1" spc="300" dirty="0">
                <a:latin typeface="微软雅黑" pitchFamily="34" charset="-122"/>
                <a:ea typeface="微软雅黑" pitchFamily="34" charset="-122"/>
              </a:rPr>
              <a:t>行业等作出的突出贡献</a:t>
            </a:r>
          </a:p>
        </p:txBody>
      </p:sp>
    </p:spTree>
    <p:extLst>
      <p:ext uri="{BB962C8B-B14F-4D97-AF65-F5344CB8AC3E}">
        <p14:creationId xmlns:p14="http://schemas.microsoft.com/office/powerpoint/2010/main" val="1036546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8EA91CD0-C30F-624B-8FF0-72BDCE99B5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482" y="472075"/>
            <a:ext cx="1188806" cy="77563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044A0D3-9F21-8249-898F-FDA852BB2F66}"/>
              </a:ext>
            </a:extLst>
          </p:cNvPr>
          <p:cNvSpPr txBox="1"/>
          <p:nvPr/>
        </p:nvSpPr>
        <p:spPr>
          <a:xfrm>
            <a:off x="2003503" y="555061"/>
            <a:ext cx="52082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solidFill>
                  <a:srgbClr val="14106F"/>
                </a:solidFill>
                <a:latin typeface="HYXiaoBoGangGuJ" pitchFamily="18" charset="-122"/>
                <a:ea typeface="HYXiaoBoGangGuJ" pitchFamily="18" charset="-122"/>
              </a:rPr>
              <a:t>业界评价</a:t>
            </a:r>
            <a:endParaRPr lang="en-US" sz="4000" dirty="0">
              <a:solidFill>
                <a:srgbClr val="14106F"/>
              </a:solidFill>
              <a:latin typeface="HYXiaoBoGangGuJ" pitchFamily="18" charset="-122"/>
              <a:ea typeface="HYXiaoBoGangGuJ" pitchFamily="18" charset="-122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D248AE6-F28E-A343-8B0C-5BCB22A67FE5}"/>
              </a:ext>
            </a:extLst>
          </p:cNvPr>
          <p:cNvCxnSpPr/>
          <p:nvPr/>
        </p:nvCxnSpPr>
        <p:spPr>
          <a:xfrm>
            <a:off x="390293" y="1367314"/>
            <a:ext cx="11485756" cy="0"/>
          </a:xfrm>
          <a:prstGeom prst="line">
            <a:avLst/>
          </a:prstGeom>
          <a:ln w="107950" cmpd="thickThin">
            <a:solidFill>
              <a:srgbClr val="1410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4">
            <a:extLst>
              <a:ext uri="{FF2B5EF4-FFF2-40B4-BE49-F238E27FC236}">
                <a16:creationId xmlns:a16="http://schemas.microsoft.com/office/drawing/2014/main" id="{C751CD7C-40D9-DE45-AB48-0E84B93CCAC6}"/>
              </a:ext>
            </a:extLst>
          </p:cNvPr>
          <p:cNvSpPr txBox="1"/>
          <p:nvPr/>
        </p:nvSpPr>
        <p:spPr>
          <a:xfrm>
            <a:off x="390292" y="1658201"/>
            <a:ext cx="5441795" cy="587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400" b="1" spc="300" dirty="0">
                <a:latin typeface="微软雅黑" pitchFamily="34" charset="-122"/>
                <a:ea typeface="微软雅黑" pitchFamily="34" charset="-122"/>
              </a:rPr>
              <a:t>行业友人、合作伙伴</a:t>
            </a:r>
            <a:r>
              <a:rPr lang="en-US" altLang="zh-CN" sz="1400" b="1" spc="300" dirty="0">
                <a:latin typeface="微软雅黑" pitchFamily="34" charset="-122"/>
                <a:ea typeface="微软雅黑" pitchFamily="34" charset="-122"/>
              </a:rPr>
              <a:t>/</a:t>
            </a:r>
            <a:r>
              <a:rPr lang="zh-CN" altLang="en-US" sz="1400" b="1" spc="300" dirty="0">
                <a:latin typeface="微软雅黑" pitchFamily="34" charset="-122"/>
                <a:ea typeface="微软雅黑" pitchFamily="34" charset="-122"/>
              </a:rPr>
              <a:t>同事、客户、媒体等对自己不同层面的评价，至少</a:t>
            </a:r>
            <a:r>
              <a:rPr lang="en-US" altLang="zh-CN" sz="1400" b="1" spc="300" dirty="0"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en-US" sz="1400" b="1" spc="300" dirty="0">
                <a:latin typeface="微软雅黑" pitchFamily="34" charset="-122"/>
                <a:ea typeface="微软雅黑" pitchFamily="34" charset="-122"/>
              </a:rPr>
              <a:t>条，每条评价字数约</a:t>
            </a:r>
            <a:r>
              <a:rPr lang="en-US" altLang="zh-CN" sz="1400" b="1" spc="300" dirty="0">
                <a:latin typeface="微软雅黑" pitchFamily="34" charset="-122"/>
                <a:ea typeface="微软雅黑" pitchFamily="34" charset="-122"/>
              </a:rPr>
              <a:t>140</a:t>
            </a:r>
            <a:r>
              <a:rPr lang="zh-CN" altLang="en-US" sz="1400" b="1" spc="300" dirty="0">
                <a:latin typeface="微软雅黑" pitchFamily="34" charset="-122"/>
                <a:ea typeface="微软雅黑" pitchFamily="34" charset="-122"/>
              </a:rPr>
              <a:t>字</a:t>
            </a:r>
          </a:p>
        </p:txBody>
      </p:sp>
    </p:spTree>
    <p:extLst>
      <p:ext uri="{BB962C8B-B14F-4D97-AF65-F5344CB8AC3E}">
        <p14:creationId xmlns:p14="http://schemas.microsoft.com/office/powerpoint/2010/main" val="2372440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318</Words>
  <Application>Microsoft Macintosh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微软雅黑</vt:lpstr>
      <vt:lpstr>微软雅黑</vt:lpstr>
      <vt:lpstr>微软雅黑 Light</vt:lpstr>
      <vt:lpstr>Arial</vt:lpstr>
      <vt:lpstr>Calibri</vt:lpstr>
      <vt:lpstr>Calibri Light</vt:lpstr>
      <vt:lpstr>HYXiaoBoGangGuJ</vt:lpstr>
      <vt:lpstr>Microsoft YaHei UI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Geng Gary</dc:creator>
  <cp:lastModifiedBy>Geng Gary</cp:lastModifiedBy>
  <cp:revision>2</cp:revision>
  <dcterms:created xsi:type="dcterms:W3CDTF">2021-09-11T11:03:53Z</dcterms:created>
  <dcterms:modified xsi:type="dcterms:W3CDTF">2021-09-11T13:17:28Z</dcterms:modified>
</cp:coreProperties>
</file>